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1" r:id="rId4"/>
    <p:sldId id="272" r:id="rId5"/>
    <p:sldId id="258" r:id="rId6"/>
    <p:sldId id="273" r:id="rId7"/>
    <p:sldId id="280" r:id="rId8"/>
    <p:sldId id="259" r:id="rId9"/>
    <p:sldId id="260" r:id="rId10"/>
    <p:sldId id="274" r:id="rId11"/>
    <p:sldId id="275" r:id="rId12"/>
    <p:sldId id="276" r:id="rId13"/>
    <p:sldId id="277" r:id="rId14"/>
    <p:sldId id="281" r:id="rId15"/>
    <p:sldId id="282" r:id="rId16"/>
    <p:sldId id="285" r:id="rId17"/>
    <p:sldId id="261" r:id="rId18"/>
    <p:sldId id="262" r:id="rId19"/>
    <p:sldId id="263" r:id="rId20"/>
    <p:sldId id="264" r:id="rId21"/>
    <p:sldId id="283" r:id="rId22"/>
    <p:sldId id="265" r:id="rId23"/>
    <p:sldId id="266" r:id="rId24"/>
    <p:sldId id="267" r:id="rId25"/>
    <p:sldId id="278" r:id="rId26"/>
    <p:sldId id="268" r:id="rId27"/>
    <p:sldId id="279" r:id="rId28"/>
    <p:sldId id="286" r:id="rId29"/>
    <p:sldId id="269" r:id="rId30"/>
    <p:sldId id="287" r:id="rId31"/>
    <p:sldId id="288" r:id="rId32"/>
    <p:sldId id="289" r:id="rId33"/>
    <p:sldId id="290" r:id="rId34"/>
    <p:sldId id="270"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D00DB463-1305-4905-B1B3-EE891B680C60}"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57666878-EB94-40A3-9845-8277596ABF10}" type="datetimeFigureOut">
              <a:rPr lang="tr-TR" smtClean="0"/>
              <a:pPr/>
              <a:t>17.05.2011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00DB463-1305-4905-B1B3-EE891B680C60}" type="slidenum">
              <a:rPr lang="tr-TR" smtClean="0"/>
              <a:pPr/>
              <a:t>‹#›</a:t>
            </a:fld>
            <a:endParaRPr lang="tr-T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7666878-EB94-40A3-9845-8277596ABF10}" type="datetimeFigureOut">
              <a:rPr lang="tr-TR" smtClean="0"/>
              <a:pPr/>
              <a:t>17.05.2011</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00DB463-1305-4905-B1B3-EE891B680C60}"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birgo.mynet.com/taner.ozdes/yazi/empati" TargetMode="External"/><Relationship Id="rId2" Type="http://schemas.openxmlformats.org/officeDocument/2006/relationships/hyperlink" Target="http://www.psikolojikdan&#305;&#351;ma.net/empati.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043608" y="642918"/>
            <a:ext cx="6743102" cy="3578169"/>
          </a:xfrm>
        </p:spPr>
        <p:txBody>
          <a:bodyPr>
            <a:normAutofit/>
          </a:bodyPr>
          <a:lstStyle/>
          <a:p>
            <a:r>
              <a:rPr lang="tr-TR" sz="8800" dirty="0" smtClean="0">
                <a:solidFill>
                  <a:srgbClr val="C00000"/>
                </a:solidFill>
              </a:rPr>
              <a:t>EMPATİ</a:t>
            </a:r>
            <a:endParaRPr lang="tr-TR" sz="8800" dirty="0">
              <a:solidFill>
                <a:srgbClr val="C00000"/>
              </a:solidFill>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çerik Yer Tutucusu" descr="tanım.jpg"/>
          <p:cNvPicPr>
            <a:picLocks noGrp="1" noChangeAspect="1"/>
          </p:cNvPicPr>
          <p:nvPr>
            <p:ph idx="1"/>
          </p:nvPr>
        </p:nvPicPr>
        <p:blipFill>
          <a:blip r:embed="rId2" cstate="print"/>
          <a:stretch>
            <a:fillRect/>
          </a:stretch>
        </p:blipFill>
        <p:spPr>
          <a:xfrm>
            <a:off x="0" y="0"/>
            <a:ext cx="3286116" cy="6858000"/>
          </a:xfrm>
        </p:spPr>
      </p:pic>
      <p:sp>
        <p:nvSpPr>
          <p:cNvPr id="6" name="5 Dikdörtgen"/>
          <p:cNvSpPr/>
          <p:nvPr/>
        </p:nvSpPr>
        <p:spPr>
          <a:xfrm>
            <a:off x="3357554" y="642918"/>
            <a:ext cx="5786446" cy="5509200"/>
          </a:xfrm>
          <a:prstGeom prst="rect">
            <a:avLst/>
          </a:prstGeom>
        </p:spPr>
        <p:txBody>
          <a:bodyPr wrap="square">
            <a:spAutoFit/>
          </a:bodyPr>
          <a:lstStyle/>
          <a:p>
            <a:r>
              <a:rPr lang="tr-TR" sz="3200" dirty="0" smtClean="0">
                <a:solidFill>
                  <a:srgbClr val="FF0000"/>
                </a:solidFill>
              </a:rPr>
              <a:t>Empati, bir insanın, kendisini karşısındaki insanın yerine koyarak onun duygularını ve düşüncelerini doğru olarak anlamasıdır. Basit gibi gözüken bu tanımın gerisinde pek çok kuramsal öğe bulunmaktadır ve belki de bu yüzden söz konusu tanıma ulaşılması oldukça zaman almıştır. </a:t>
            </a:r>
          </a:p>
          <a:p>
            <a:pPr>
              <a:buNone/>
            </a:pPr>
            <a:r>
              <a:rPr lang="tr-TR" sz="3200" dirty="0" smtClean="0">
                <a:solidFill>
                  <a:srgbClr val="FF0000"/>
                </a:solidFill>
              </a:rPr>
              <a:t>                             </a:t>
            </a:r>
            <a:endParaRPr lang="tr-TR" sz="3200" dirty="0">
              <a:solidFill>
                <a:srgbClr val="FF0000"/>
              </a:solidFill>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normAutofit/>
          </a:bodyPr>
          <a:lstStyle/>
          <a:p>
            <a:r>
              <a:rPr lang="tr-TR" sz="3200" dirty="0" err="1" smtClean="0"/>
              <a:t>Goleman</a:t>
            </a:r>
            <a:r>
              <a:rPr lang="tr-TR" sz="3200" dirty="0" smtClean="0"/>
              <a:t> empatiyi </a:t>
            </a:r>
            <a:r>
              <a:rPr lang="tr-TR" sz="3200" i="1" dirty="0" smtClean="0">
                <a:solidFill>
                  <a:srgbClr val="FF0000"/>
                </a:solidFill>
              </a:rPr>
              <a:t>“ başkalarının hislerini, ihtiyaçlarını ve endişelerini anlamak, kendini başkasının yerine koyabilmek”</a:t>
            </a:r>
            <a:r>
              <a:rPr lang="tr-TR" sz="3200" dirty="0" smtClean="0">
                <a:solidFill>
                  <a:srgbClr val="FF0000"/>
                </a:solidFill>
              </a:rPr>
              <a:t> </a:t>
            </a:r>
            <a:r>
              <a:rPr lang="tr-TR" sz="3200" dirty="0" smtClean="0"/>
              <a:t>olarak tanımlamakta ve empatinin altında toplam beş duygusal yeterlik bulunduğunu belirtmektedir. Bunlar ; </a:t>
            </a:r>
          </a:p>
          <a:p>
            <a:r>
              <a:rPr lang="tr-TR" sz="3200" i="1" dirty="0" smtClean="0">
                <a:solidFill>
                  <a:srgbClr val="FF0000"/>
                </a:solidFill>
              </a:rPr>
              <a:t>Başkalarını anlamak, başkalarını geliştirmek, hizmete yönelik olmak, çeşitlilikten yararlanmak ve politik bilince sahip olmaktır.</a:t>
            </a:r>
            <a:endParaRPr lang="tr-TR" sz="3200" i="1" dirty="0">
              <a:solidFill>
                <a:srgbClr val="FF0000"/>
              </a:solidFill>
            </a:endParaRP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images.jpg"/>
          <p:cNvPicPr>
            <a:picLocks noGrp="1" noChangeAspect="1"/>
          </p:cNvPicPr>
          <p:nvPr>
            <p:ph idx="1"/>
          </p:nvPr>
        </p:nvPicPr>
        <p:blipFill>
          <a:blip r:embed="rId2" cstate="print"/>
          <a:stretch>
            <a:fillRect/>
          </a:stretch>
        </p:blipFill>
        <p:spPr>
          <a:xfrm>
            <a:off x="0" y="0"/>
            <a:ext cx="3286116" cy="6858000"/>
          </a:xfrm>
        </p:spPr>
      </p:pic>
      <p:sp>
        <p:nvSpPr>
          <p:cNvPr id="5" name="4 Dikdörtgen"/>
          <p:cNvSpPr/>
          <p:nvPr/>
        </p:nvSpPr>
        <p:spPr>
          <a:xfrm>
            <a:off x="3357554" y="857232"/>
            <a:ext cx="5786446" cy="4524315"/>
          </a:xfrm>
          <a:prstGeom prst="rect">
            <a:avLst/>
          </a:prstGeom>
        </p:spPr>
        <p:txBody>
          <a:bodyPr wrap="square">
            <a:spAutoFit/>
          </a:bodyPr>
          <a:lstStyle/>
          <a:p>
            <a:r>
              <a:rPr lang="tr-TR" sz="3200" dirty="0" smtClean="0">
                <a:solidFill>
                  <a:schemeClr val="accent1">
                    <a:lumMod val="75000"/>
                  </a:schemeClr>
                </a:solidFill>
              </a:rPr>
              <a:t>Empatinin kökü öz bilinçtir. Duygular ne kadar açık olarak anlaşılabilirse, hisleri okuma da o kadar başarılı olur. Başkalarının ne hissettiğini sezebilmenin anahtarı ses tonu, mimikler, jestler, yüz ifadesi ve benzeri türden sözsüz ifadeleri okuyabilmektir</a:t>
            </a:r>
            <a:r>
              <a:rPr lang="tr-TR" dirty="0" smtClean="0"/>
              <a:t>.</a:t>
            </a:r>
            <a:endParaRPr lang="tr-TR"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285860"/>
            <a:ext cx="8229600" cy="5214974"/>
          </a:xfrm>
        </p:spPr>
        <p:txBody>
          <a:bodyPr/>
          <a:lstStyle/>
          <a:p>
            <a:r>
              <a:rPr lang="tr-TR" sz="3200" dirty="0" smtClean="0">
                <a:solidFill>
                  <a:srgbClr val="7030A0"/>
                </a:solidFill>
              </a:rPr>
              <a:t>Psikoterapi alanında </a:t>
            </a:r>
            <a:r>
              <a:rPr lang="tr-TR" sz="3200" dirty="0" err="1" smtClean="0">
                <a:solidFill>
                  <a:srgbClr val="7030A0"/>
                </a:solidFill>
              </a:rPr>
              <a:t>empatik</a:t>
            </a:r>
            <a:r>
              <a:rPr lang="tr-TR" sz="3200" dirty="0" smtClean="0">
                <a:solidFill>
                  <a:srgbClr val="7030A0"/>
                </a:solidFill>
              </a:rPr>
              <a:t> iletişim kurma becerisiyle ünlenmiş </a:t>
            </a:r>
            <a:r>
              <a:rPr lang="tr-TR" sz="3200" dirty="0" err="1" smtClean="0">
                <a:solidFill>
                  <a:srgbClr val="7030A0"/>
                </a:solidFill>
              </a:rPr>
              <a:t>Rogers</a:t>
            </a:r>
            <a:r>
              <a:rPr lang="tr-TR" sz="3200" dirty="0" smtClean="0">
                <a:solidFill>
                  <a:srgbClr val="7030A0"/>
                </a:solidFill>
              </a:rPr>
              <a:t>' </a:t>
            </a:r>
            <a:r>
              <a:rPr lang="tr-TR" sz="3200" dirty="0" err="1" smtClean="0">
                <a:solidFill>
                  <a:srgbClr val="7030A0"/>
                </a:solidFill>
              </a:rPr>
              <a:t>ın</a:t>
            </a:r>
            <a:r>
              <a:rPr lang="tr-TR" sz="3200" dirty="0" smtClean="0">
                <a:solidFill>
                  <a:srgbClr val="7030A0"/>
                </a:solidFill>
              </a:rPr>
              <a:t> adı ile empati kavramı adeta özdeş hale gelmiştir. Bir kişinin kendisini karşısındaki kişinin yerine koyarak olaylara onun bakış açısıyla bakması, o kişinin duygularını ve düşüncelerini doğru olarak anlaması, hissetmesi ve bu durumu ona iletmesi sürecine "empati" adı verilir</a:t>
            </a:r>
            <a:r>
              <a:rPr lang="tr-TR" dirty="0" smtClean="0"/>
              <a:t>.</a:t>
            </a:r>
            <a:endParaRPr lang="tr-TR" dirty="0"/>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a:bodyPr>
          <a:lstStyle/>
          <a:p>
            <a:r>
              <a:rPr lang="tr-TR" sz="3200" dirty="0" smtClean="0">
                <a:solidFill>
                  <a:srgbClr val="002060"/>
                </a:solidFill>
              </a:rPr>
              <a:t>Empatinin anahtarı karşıdaki kişinin başarısı için neyin önem taşıdığını öğrenmek amacıyla araştırmak ve dinlemektir. Gerçeği onların bakış açısıyla görebilmek, etkili yönetime bir dizi ipucu sunmaktır. </a:t>
            </a:r>
            <a:endParaRPr lang="tr-TR"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857892"/>
          </a:xfrm>
        </p:spPr>
        <p:txBody>
          <a:bodyPr/>
          <a:lstStyle/>
          <a:p>
            <a:r>
              <a:rPr lang="tr-TR" sz="3200" dirty="0" smtClean="0">
                <a:solidFill>
                  <a:srgbClr val="002060"/>
                </a:solidFill>
              </a:rPr>
              <a:t>Empati en azından bir başkasının duygularını okuyabilmeyi daha yüksek düzeyde bir insanın dile getirilmemiş endişe ya da hislerini sezmeyi ve bunlara karşılık vermeyi ve en üst düzeyde ise karşıdakinin hislerinin altında yatan sorunları anlamayı kapsar</a:t>
            </a:r>
            <a:r>
              <a:rPr lang="tr-TR" sz="3200" dirty="0" smtClean="0"/>
              <a:t>.</a:t>
            </a:r>
          </a:p>
          <a:p>
            <a:endParaRPr lang="tr-TR" dirty="0"/>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500042"/>
            <a:ext cx="8229600" cy="5895996"/>
          </a:xfrm>
        </p:spPr>
        <p:txBody>
          <a:bodyPr>
            <a:normAutofit fontScale="62500" lnSpcReduction="20000"/>
          </a:bodyPr>
          <a:lstStyle/>
          <a:p>
            <a:r>
              <a:rPr lang="tr-TR" sz="4600" dirty="0" smtClean="0">
                <a:solidFill>
                  <a:schemeClr val="accent5">
                    <a:lumMod val="50000"/>
                  </a:schemeClr>
                </a:solidFill>
              </a:rPr>
              <a:t>Empati tanımı üç temel öğeden oluşmaktadır. Bir insanın karşısındaki bir kişi ile empati kurabilmesi için gerekli olan bu öğeleri şöyle sıralayabiliriz: </a:t>
            </a:r>
            <a:br>
              <a:rPr lang="tr-TR" sz="4600" dirty="0" smtClean="0">
                <a:solidFill>
                  <a:schemeClr val="accent5">
                    <a:lumMod val="50000"/>
                  </a:schemeClr>
                </a:solidFill>
              </a:rPr>
            </a:br>
            <a:endParaRPr lang="tr-TR" sz="4600" dirty="0" smtClean="0">
              <a:solidFill>
                <a:schemeClr val="accent5">
                  <a:lumMod val="50000"/>
                </a:schemeClr>
              </a:solidFill>
            </a:endParaRPr>
          </a:p>
          <a:p>
            <a:pPr>
              <a:buNone/>
            </a:pPr>
            <a:r>
              <a:rPr lang="tr-TR" sz="4600" dirty="0" smtClean="0">
                <a:solidFill>
                  <a:schemeClr val="accent5">
                    <a:lumMod val="50000"/>
                  </a:schemeClr>
                </a:solidFill>
              </a:rPr>
              <a:t> 1) Empati kuracak kişi kendisini karşısındakinin yerine koymalı, olaylara onun bakış açısıyla bakmalıdır.</a:t>
            </a:r>
          </a:p>
          <a:p>
            <a:pPr>
              <a:buNone/>
            </a:pPr>
            <a:r>
              <a:rPr lang="tr-TR" sz="4600" dirty="0" smtClean="0">
                <a:solidFill>
                  <a:schemeClr val="accent5">
                    <a:lumMod val="50000"/>
                  </a:schemeClr>
                </a:solidFill>
              </a:rPr>
              <a:t>2)Empati kurmuş sayılmamız için, karşımızdaki kişinin duygularını ve düşüncelerini doğru olarak anlamamız gereklidir.</a:t>
            </a:r>
          </a:p>
          <a:p>
            <a:pPr>
              <a:buNone/>
            </a:pPr>
            <a:r>
              <a:rPr lang="tr-TR" sz="3200" dirty="0" smtClean="0"/>
              <a:t>                                 </a:t>
            </a:r>
          </a:p>
          <a:p>
            <a:pPr>
              <a:buNone/>
            </a:pPr>
            <a:endParaRPr lang="tr-TR" sz="3200" dirty="0" smtClean="0">
              <a:solidFill>
                <a:schemeClr val="accent5">
                  <a:lumMod val="50000"/>
                </a:schemeClr>
              </a:solidFill>
            </a:endParaRPr>
          </a:p>
          <a:p>
            <a:pPr>
              <a:buNone/>
            </a:pPr>
            <a:endParaRPr lang="tr-TR" sz="3200" dirty="0" smtClean="0">
              <a:solidFill>
                <a:schemeClr val="accent5">
                  <a:lumMod val="50000"/>
                </a:schemeClr>
              </a:solidFill>
            </a:endParaRPr>
          </a:p>
          <a:p>
            <a:pPr>
              <a:buNone/>
            </a:pPr>
            <a:r>
              <a:rPr lang="tr-TR" sz="3200" dirty="0" smtClean="0"/>
              <a:t>                                 </a:t>
            </a:r>
          </a:p>
          <a:p>
            <a:pPr>
              <a:buNone/>
            </a:pPr>
            <a:r>
              <a:rPr lang="tr-TR" sz="3200" dirty="0" smtClean="0"/>
              <a:t>                      </a:t>
            </a:r>
          </a:p>
          <a:p>
            <a:endParaRPr lang="tr-TR" sz="3200" dirty="0" smtClean="0">
              <a:solidFill>
                <a:schemeClr val="accent5">
                  <a:lumMod val="50000"/>
                </a:schemeClr>
              </a:solidFill>
            </a:endParaRPr>
          </a:p>
        </p:txBody>
      </p:sp>
      <p:pic>
        <p:nvPicPr>
          <p:cNvPr id="7" name="6 Resim" descr="Resim1.jpg"/>
          <p:cNvPicPr>
            <a:picLocks noChangeAspect="1"/>
          </p:cNvPicPr>
          <p:nvPr/>
        </p:nvPicPr>
        <p:blipFill>
          <a:blip r:embed="rId2" cstate="print"/>
          <a:stretch>
            <a:fillRect/>
          </a:stretch>
        </p:blipFill>
        <p:spPr>
          <a:xfrm>
            <a:off x="3206337" y="4572008"/>
            <a:ext cx="2731325" cy="2285992"/>
          </a:xfrm>
          <a:prstGeom prst="rect">
            <a:avLst/>
          </a:prstGeo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000108"/>
            <a:ext cx="8229600" cy="5324492"/>
          </a:xfrm>
        </p:spPr>
        <p:txBody>
          <a:bodyPr/>
          <a:lstStyle/>
          <a:p>
            <a:r>
              <a:rPr lang="tr-TR" sz="3200" dirty="0" smtClean="0">
                <a:solidFill>
                  <a:srgbClr val="C00000"/>
                </a:solidFill>
              </a:rPr>
              <a:t>Empati tanımındaki son öğe ise,empati kuran kişinin zihninde oluşan </a:t>
            </a:r>
            <a:r>
              <a:rPr lang="tr-TR" sz="3200" dirty="0" err="1" smtClean="0">
                <a:solidFill>
                  <a:srgbClr val="C00000"/>
                </a:solidFill>
              </a:rPr>
              <a:t>empatik</a:t>
            </a:r>
            <a:r>
              <a:rPr lang="tr-TR" sz="3200" dirty="0" smtClean="0">
                <a:solidFill>
                  <a:srgbClr val="C00000"/>
                </a:solidFill>
              </a:rPr>
              <a:t> anlayışın, karşıdaki kişiye iletilmesi davranışıdır.</a:t>
            </a:r>
          </a:p>
          <a:p>
            <a:endParaRPr lang="tr-TR" dirty="0" smtClean="0"/>
          </a:p>
          <a:p>
            <a:pPr>
              <a:buNone/>
            </a:pPr>
            <a:r>
              <a:rPr lang="tr-TR" dirty="0" smtClean="0"/>
              <a:t>                           </a:t>
            </a:r>
            <a:endParaRPr lang="tr-TR" dirty="0"/>
          </a:p>
        </p:txBody>
      </p:sp>
      <p:pic>
        <p:nvPicPr>
          <p:cNvPr id="4" name="3 Resim" descr="kadnn.jpg"/>
          <p:cNvPicPr>
            <a:picLocks noChangeAspect="1"/>
          </p:cNvPicPr>
          <p:nvPr/>
        </p:nvPicPr>
        <p:blipFill>
          <a:blip r:embed="rId2" cstate="print"/>
          <a:stretch>
            <a:fillRect/>
          </a:stretch>
        </p:blipFill>
        <p:spPr>
          <a:xfrm>
            <a:off x="2428860" y="3286124"/>
            <a:ext cx="3786214" cy="3286148"/>
          </a:xfrm>
          <a:prstGeom prst="rect">
            <a:avLst/>
          </a:prstGeom>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6786610"/>
          </a:xfrm>
        </p:spPr>
        <p:txBody>
          <a:bodyPr>
            <a:noAutofit/>
          </a:bodyPr>
          <a:lstStyle/>
          <a:p>
            <a:r>
              <a:rPr lang="tr-TR" sz="3200" dirty="0" err="1" smtClean="0">
                <a:solidFill>
                  <a:srgbClr val="00B050"/>
                </a:solidFill>
              </a:rPr>
              <a:t>Goleman</a:t>
            </a:r>
            <a:r>
              <a:rPr lang="tr-TR" sz="3200" dirty="0" smtClean="0">
                <a:solidFill>
                  <a:srgbClr val="00B050"/>
                </a:solidFill>
              </a:rPr>
              <a:t> empati yeterliğine sahip olan insanların temel özelliklerini şöyle sıralamaktadır:</a:t>
            </a:r>
          </a:p>
          <a:p>
            <a:r>
              <a:rPr lang="tr-TR" sz="3200" dirty="0" smtClean="0">
                <a:solidFill>
                  <a:srgbClr val="C00000"/>
                </a:solidFill>
              </a:rPr>
              <a:t>Başkalarını anlamak</a:t>
            </a:r>
            <a:endParaRPr lang="tr-TR" sz="3200" dirty="0" smtClean="0"/>
          </a:p>
          <a:p>
            <a:r>
              <a:rPr lang="tr-TR" sz="3200" dirty="0" smtClean="0">
                <a:solidFill>
                  <a:srgbClr val="00B050"/>
                </a:solidFill>
              </a:rPr>
              <a:t>1) Duygusal ipuçlarına karşı dikkatli ve iyi dinleyicilerdir.</a:t>
            </a:r>
          </a:p>
          <a:p>
            <a:r>
              <a:rPr lang="tr-TR" sz="3200" dirty="0" smtClean="0">
                <a:solidFill>
                  <a:srgbClr val="00B050"/>
                </a:solidFill>
              </a:rPr>
              <a:t>2)Duyarlılık gösterir ve başkalarının bakış açısını anlarlar.</a:t>
            </a:r>
          </a:p>
          <a:p>
            <a:r>
              <a:rPr lang="tr-TR" sz="3200" dirty="0" smtClean="0">
                <a:solidFill>
                  <a:srgbClr val="00B050"/>
                </a:solidFill>
              </a:rPr>
              <a:t>3)Başka insanların gereksinim ve hislerini anlayarak onlara yardımcı olurlar.</a:t>
            </a:r>
            <a:endParaRPr lang="tr-TR" sz="3200" dirty="0">
              <a:solidFill>
                <a:srgbClr val="00B050"/>
              </a:solidFill>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p:spPr>
        <p:txBody>
          <a:bodyPr>
            <a:normAutofit/>
          </a:bodyPr>
          <a:lstStyle/>
          <a:p>
            <a:r>
              <a:rPr lang="tr-TR" sz="3200" dirty="0" smtClean="0">
                <a:solidFill>
                  <a:srgbClr val="C00000"/>
                </a:solidFill>
              </a:rPr>
              <a:t>Başkalarını geliştirmek</a:t>
            </a:r>
          </a:p>
          <a:p>
            <a:endParaRPr lang="tr-TR" sz="3200" dirty="0" smtClean="0">
              <a:solidFill>
                <a:srgbClr val="C00000"/>
              </a:solidFill>
            </a:endParaRPr>
          </a:p>
          <a:p>
            <a:r>
              <a:rPr lang="tr-TR" sz="3200" dirty="0" smtClean="0">
                <a:solidFill>
                  <a:srgbClr val="00B050"/>
                </a:solidFill>
              </a:rPr>
              <a:t>4) İnsanların başarılarını ödüllendirir.</a:t>
            </a:r>
          </a:p>
          <a:p>
            <a:endParaRPr lang="tr-TR" sz="3200" dirty="0" smtClean="0">
              <a:solidFill>
                <a:srgbClr val="00B050"/>
              </a:solidFill>
            </a:endParaRPr>
          </a:p>
          <a:p>
            <a:r>
              <a:rPr lang="tr-TR" sz="3200" dirty="0" smtClean="0">
                <a:solidFill>
                  <a:srgbClr val="00B050"/>
                </a:solidFill>
              </a:rPr>
              <a:t>5) Yararlı geri bildirimler sunarlar.</a:t>
            </a:r>
          </a:p>
          <a:p>
            <a:endParaRPr lang="tr-TR" sz="3200" dirty="0" smtClean="0">
              <a:solidFill>
                <a:srgbClr val="00B050"/>
              </a:solidFill>
            </a:endParaRPr>
          </a:p>
          <a:p>
            <a:r>
              <a:rPr lang="tr-TR" sz="3200" dirty="0" smtClean="0">
                <a:solidFill>
                  <a:srgbClr val="00B050"/>
                </a:solidFill>
              </a:rPr>
              <a:t>6) Akıl hocalığı yaparlar</a:t>
            </a:r>
            <a:r>
              <a:rPr lang="tr-TR" sz="3200" dirty="0" smtClean="0"/>
              <a:t>.</a:t>
            </a: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967434"/>
          </a:xfrm>
        </p:spPr>
        <p:txBody>
          <a:bodyPr>
            <a:noAutofit/>
          </a:bodyPr>
          <a:lstStyle/>
          <a:p>
            <a:r>
              <a:rPr lang="tr-TR" sz="3200" dirty="0" smtClean="0">
                <a:solidFill>
                  <a:srgbClr val="FF0000"/>
                </a:solidFill>
              </a:rPr>
              <a:t>Çeşitlilikten yararlanmak</a:t>
            </a:r>
          </a:p>
          <a:p>
            <a:endParaRPr lang="tr-TR" sz="3200" dirty="0" smtClean="0"/>
          </a:p>
          <a:p>
            <a:r>
              <a:rPr lang="tr-TR" sz="3200" dirty="0" smtClean="0">
                <a:solidFill>
                  <a:srgbClr val="7030A0"/>
                </a:solidFill>
              </a:rPr>
              <a:t>7) Farklı insanların dünya görüşlerine saygı duyar ve iyi ilişkiler kurarlar.</a:t>
            </a:r>
          </a:p>
          <a:p>
            <a:endParaRPr lang="tr-TR" sz="3200" dirty="0" smtClean="0">
              <a:solidFill>
                <a:srgbClr val="7030A0"/>
              </a:solidFill>
            </a:endParaRPr>
          </a:p>
          <a:p>
            <a:r>
              <a:rPr lang="tr-TR" sz="3200" dirty="0" smtClean="0">
                <a:solidFill>
                  <a:srgbClr val="7030A0"/>
                </a:solidFill>
              </a:rPr>
              <a:t>8) Çeşitliliği fırsat olarak görür ve farklı insanların gelişim gösterebileceği bir ortam oluştururlar.</a:t>
            </a:r>
          </a:p>
          <a:p>
            <a:endParaRPr lang="tr-TR" sz="3200" dirty="0" smtClean="0">
              <a:solidFill>
                <a:srgbClr val="7030A0"/>
              </a:solidFill>
            </a:endParaRPr>
          </a:p>
          <a:p>
            <a:r>
              <a:rPr lang="tr-TR" sz="3200" dirty="0" smtClean="0">
                <a:solidFill>
                  <a:srgbClr val="7030A0"/>
                </a:solidFill>
              </a:rPr>
              <a:t>9) Olumsuz önyargılar ve hoşgörüsüzlüğe meydan okurlar.</a:t>
            </a:r>
            <a:endParaRPr lang="tr-TR" sz="3200" dirty="0">
              <a:solidFill>
                <a:srgbClr val="7030A0"/>
              </a:solidFill>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p:spPr>
        <p:txBody>
          <a:bodyPr>
            <a:normAutofit lnSpcReduction="10000"/>
          </a:bodyPr>
          <a:lstStyle/>
          <a:p>
            <a:r>
              <a:rPr lang="tr-TR" sz="3200" dirty="0" smtClean="0">
                <a:solidFill>
                  <a:srgbClr val="FF0000"/>
                </a:solidFill>
              </a:rPr>
              <a:t>Politik bilinç</a:t>
            </a:r>
          </a:p>
          <a:p>
            <a:endParaRPr lang="tr-TR" sz="3200" dirty="0" smtClean="0"/>
          </a:p>
          <a:p>
            <a:r>
              <a:rPr lang="tr-TR" sz="3200" dirty="0" smtClean="0">
                <a:solidFill>
                  <a:srgbClr val="00B0F0"/>
                </a:solidFill>
              </a:rPr>
              <a:t>10) Anahtar nitelikli güç ilişkilerini doğru anlarlar.</a:t>
            </a:r>
          </a:p>
          <a:p>
            <a:endParaRPr lang="tr-TR" sz="3200" dirty="0" smtClean="0">
              <a:solidFill>
                <a:srgbClr val="00B0F0"/>
              </a:solidFill>
            </a:endParaRPr>
          </a:p>
          <a:p>
            <a:r>
              <a:rPr lang="tr-TR" sz="3200" dirty="0" smtClean="0">
                <a:solidFill>
                  <a:srgbClr val="00B0F0"/>
                </a:solidFill>
              </a:rPr>
              <a:t>11) Yaşamsal önem taşıyan sosyal ağları keşfederler.</a:t>
            </a:r>
          </a:p>
          <a:p>
            <a:endParaRPr lang="tr-TR" sz="3200" dirty="0" smtClean="0">
              <a:solidFill>
                <a:srgbClr val="00B0F0"/>
              </a:solidFill>
            </a:endParaRPr>
          </a:p>
          <a:p>
            <a:r>
              <a:rPr lang="tr-TR" sz="3200" dirty="0" smtClean="0">
                <a:solidFill>
                  <a:srgbClr val="00B0F0"/>
                </a:solidFill>
              </a:rPr>
              <a:t>12) Örgüt içi ve dışındaki gerçeklikleri doğru algılarlar</a:t>
            </a:r>
            <a:r>
              <a:rPr lang="tr-TR" dirty="0" smtClean="0"/>
              <a:t>.</a:t>
            </a:r>
            <a:endParaRPr lang="tr-TR" dirty="0"/>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1214446"/>
          </a:xfrm>
        </p:spPr>
        <p:txBody>
          <a:bodyPr/>
          <a:lstStyle/>
          <a:p>
            <a:r>
              <a:rPr lang="tr-TR" dirty="0" smtClean="0"/>
              <a:t>Örnekler…</a:t>
            </a:r>
            <a:endParaRPr lang="tr-TR" dirty="0"/>
          </a:p>
        </p:txBody>
      </p:sp>
      <p:sp>
        <p:nvSpPr>
          <p:cNvPr id="3" name="2 İçerik Yer Tutucusu"/>
          <p:cNvSpPr>
            <a:spLocks noGrp="1"/>
          </p:cNvSpPr>
          <p:nvPr>
            <p:ph idx="1"/>
          </p:nvPr>
        </p:nvSpPr>
        <p:spPr>
          <a:xfrm>
            <a:off x="457200" y="1714488"/>
            <a:ext cx="8229600" cy="5143512"/>
          </a:xfrm>
        </p:spPr>
        <p:txBody>
          <a:bodyPr>
            <a:normAutofit fontScale="92500" lnSpcReduction="20000"/>
          </a:bodyPr>
          <a:lstStyle/>
          <a:p>
            <a:r>
              <a:rPr lang="tr-TR" dirty="0" smtClean="0"/>
              <a:t> </a:t>
            </a:r>
            <a:r>
              <a:rPr lang="tr-TR" sz="3000" dirty="0" smtClean="0">
                <a:solidFill>
                  <a:srgbClr val="00B050"/>
                </a:solidFill>
              </a:rPr>
              <a:t>Bir dükkana alışveriş yapmak için girdiğinizde iki türlü hareket etmek isteyebilirsiniz; Ya hemen orayı terk etmek istersiniz veya çekingen davranarak etrafa bakarsınız, ya da o dükkanda kendinizi çok rahat hisseder ve satıcılar ile sohbet ederek keyifle alışveriş yaparsınız. Burada fark dükkanda değil içindeki çalışanların enerjisi, size yaklaşımları, size olan olumlu tutumları, pozitif düşünceleri ve ihtiyacınıza uygun şekilde önerilerde bulunmalarıdır. "Size nasıl davranılmasını istiyorsanız, insanlara öyle davranın , size nasıl satış yapılmasını istiyorsanız, siz de öyle satış yapın". </a:t>
            </a:r>
            <a:r>
              <a:rPr lang="tr-TR" dirty="0" smtClean="0"/>
              <a:t/>
            </a:r>
            <a:br>
              <a:rPr lang="tr-TR" dirty="0" smtClean="0"/>
            </a:br>
            <a:r>
              <a:rPr lang="tr-TR" dirty="0" smtClean="0"/>
              <a:t/>
            </a:r>
            <a:br>
              <a:rPr lang="tr-TR" dirty="0" smtClean="0"/>
            </a:br>
            <a:endParaRPr lang="tr-TR" dirty="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681682"/>
          </a:xfrm>
        </p:spPr>
        <p:txBody>
          <a:bodyPr/>
          <a:lstStyle/>
          <a:p>
            <a:pPr>
              <a:buNone/>
            </a:pPr>
            <a:r>
              <a:rPr lang="tr-TR" dirty="0" smtClean="0"/>
              <a:t/>
            </a:r>
            <a:br>
              <a:rPr lang="tr-TR" dirty="0" smtClean="0"/>
            </a:br>
            <a:r>
              <a:rPr lang="tr-TR" dirty="0" smtClean="0"/>
              <a:t/>
            </a:r>
            <a:br>
              <a:rPr lang="tr-TR" dirty="0" smtClean="0"/>
            </a:br>
            <a:endParaRPr lang="tr-TR" dirty="0"/>
          </a:p>
        </p:txBody>
      </p:sp>
      <p:sp>
        <p:nvSpPr>
          <p:cNvPr id="4" name="3 Dikdörtgen"/>
          <p:cNvSpPr/>
          <p:nvPr/>
        </p:nvSpPr>
        <p:spPr>
          <a:xfrm>
            <a:off x="785786" y="1142984"/>
            <a:ext cx="8001056" cy="4832092"/>
          </a:xfrm>
          <a:prstGeom prst="rect">
            <a:avLst/>
          </a:prstGeom>
        </p:spPr>
        <p:txBody>
          <a:bodyPr wrap="square">
            <a:spAutoFit/>
          </a:bodyPr>
          <a:lstStyle/>
          <a:p>
            <a:r>
              <a:rPr lang="tr-TR" sz="2800" dirty="0" smtClean="0">
                <a:solidFill>
                  <a:srgbClr val="7030A0"/>
                </a:solidFill>
              </a:rPr>
              <a:t>Bulunduğumuz ortamda kendimizi rahat hissetmiyorsak bu hemen beden dilimize yansır; kollarımızı kavuştururuz, eğer sıkılmışsak o zaman elimizle çenemize destek oluruz, konuya ilgi duyarsak ileri doğru eğiliriz. Beden dili ile yapmış olduğumuz bu tepkilerimizin ve türlü durumlar karşısında hangi beden dilimizi kullandığımızın farkına varırsak karşımızdaki kişiye de daha iyi anlarız. </a:t>
            </a:r>
            <a:br>
              <a:rPr lang="tr-TR" sz="2800" dirty="0" smtClean="0">
                <a:solidFill>
                  <a:srgbClr val="7030A0"/>
                </a:solidFill>
              </a:rPr>
            </a:br>
            <a:r>
              <a:rPr lang="tr-TR" sz="2800" dirty="0" smtClean="0">
                <a:solidFill>
                  <a:srgbClr val="7030A0"/>
                </a:solidFill>
              </a:rPr>
              <a:t/>
            </a:r>
            <a:br>
              <a:rPr lang="tr-TR" sz="2800" dirty="0" smtClean="0">
                <a:solidFill>
                  <a:srgbClr val="7030A0"/>
                </a:solidFill>
              </a:rPr>
            </a:br>
            <a:endParaRPr lang="tr-TR" sz="2800" dirty="0">
              <a:solidFill>
                <a:srgbClr val="7030A0"/>
              </a:solidFill>
            </a:endParaRP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8229600" cy="4752988"/>
          </a:xfrm>
        </p:spPr>
        <p:txBody>
          <a:bodyPr>
            <a:normAutofit/>
          </a:bodyPr>
          <a:lstStyle/>
          <a:p>
            <a:r>
              <a:rPr lang="tr-TR" sz="3200" dirty="0" smtClean="0">
                <a:solidFill>
                  <a:srgbClr val="FF0000"/>
                </a:solidFill>
              </a:rPr>
              <a:t>Nasrettin Hoca bir gün damdan düşmüş doktor çağıralım demişler, hoca da bana doktor değil damdan düşen birini getirin çünkü damdan düşenin halini en iyi damdan düşen anlar, demiş. </a:t>
            </a:r>
            <a:br>
              <a:rPr lang="tr-TR" sz="3200" dirty="0" smtClean="0">
                <a:solidFill>
                  <a:srgbClr val="FF0000"/>
                </a:solidFill>
              </a:rPr>
            </a:br>
            <a:endParaRPr lang="tr-TR" sz="3200" dirty="0">
              <a:solidFill>
                <a:srgbClr val="FF0000"/>
              </a:solidFill>
            </a:endParaRP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85728"/>
            <a:ext cx="8229600" cy="1714512"/>
          </a:xfrm>
        </p:spPr>
        <p:txBody>
          <a:bodyPr>
            <a:normAutofit/>
          </a:bodyPr>
          <a:lstStyle/>
          <a:p>
            <a:r>
              <a:rPr lang="tr-TR" dirty="0" smtClean="0">
                <a:solidFill>
                  <a:srgbClr val="C00000"/>
                </a:solidFill>
              </a:rPr>
              <a:t>Bir Halk Masalında Empati…</a:t>
            </a:r>
            <a:br>
              <a:rPr lang="tr-TR" dirty="0" smtClean="0">
                <a:solidFill>
                  <a:srgbClr val="C00000"/>
                </a:solidFill>
              </a:rPr>
            </a:br>
            <a:endParaRPr lang="tr-TR" dirty="0">
              <a:solidFill>
                <a:srgbClr val="C00000"/>
              </a:solidFill>
            </a:endParaRPr>
          </a:p>
        </p:txBody>
      </p:sp>
      <p:sp>
        <p:nvSpPr>
          <p:cNvPr id="3" name="2 İçerik Yer Tutucusu"/>
          <p:cNvSpPr>
            <a:spLocks noGrp="1"/>
          </p:cNvSpPr>
          <p:nvPr>
            <p:ph idx="1"/>
          </p:nvPr>
        </p:nvSpPr>
        <p:spPr>
          <a:xfrm>
            <a:off x="457200" y="1643050"/>
            <a:ext cx="8229600" cy="4681550"/>
          </a:xfrm>
        </p:spPr>
        <p:txBody>
          <a:bodyPr>
            <a:normAutofit fontScale="92500" lnSpcReduction="20000"/>
          </a:bodyPr>
          <a:lstStyle/>
          <a:p>
            <a:r>
              <a:rPr lang="tr-TR" sz="3500" dirty="0" smtClean="0">
                <a:solidFill>
                  <a:srgbClr val="00B050"/>
                </a:solidFill>
              </a:rPr>
              <a:t>Göğsü kınalı bir serçe varmış. Gök gürlediği zamanlar tir tir titreyerek yere yatar, gök yıkılmasın diye de ayaklarını havaya kaldırırmış. Bir yandan da "korkumdan kırk kantar yağım eridi" dermiş. Bir gün birisi demiş ki "sen kendin beş dirhem gelmezsin; nerden oluyor da kırk kantar yağın eriyor?"Bunun üzerine serçe şu cevabı vermiş; herkesin kendine göre dirhemi, kantarı var; siz ne anlarsınız". </a:t>
            </a:r>
            <a:r>
              <a:rPr lang="tr-TR" dirty="0" smtClean="0">
                <a:solidFill>
                  <a:srgbClr val="00B050"/>
                </a:solidFill>
              </a:rPr>
              <a:t/>
            </a:r>
            <a:br>
              <a:rPr lang="tr-TR" dirty="0" smtClean="0">
                <a:solidFill>
                  <a:srgbClr val="00B050"/>
                </a:solidFill>
              </a:rPr>
            </a:br>
            <a:r>
              <a:rPr lang="tr-TR" dirty="0" smtClean="0">
                <a:solidFill>
                  <a:srgbClr val="00B050"/>
                </a:solidFill>
              </a:rPr>
              <a:t> </a:t>
            </a:r>
            <a:endParaRPr lang="tr-TR" dirty="0">
              <a:solidFill>
                <a:srgbClr val="00B050"/>
              </a:solidFill>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p:spPr>
        <p:txBody>
          <a:bodyPr>
            <a:noAutofit/>
          </a:bodyPr>
          <a:lstStyle/>
          <a:p>
            <a:r>
              <a:rPr lang="tr-TR" sz="3200" dirty="0" smtClean="0">
                <a:solidFill>
                  <a:srgbClr val="00B050"/>
                </a:solidFill>
              </a:rPr>
              <a:t> Masalda verilmek istenen mesaj şudur: Her insanın -hatta her canlının- olaylara kendine özgü bir bakış açısı vardır. Dışarıdan baktığımızda bunu göremeyiz ve bu yüzden de onun bazı davranışlarına anlam veremeyiz.Kendimizi karşıdakinin yerine koyup olaylara onun gözüyle bakabilirsek, ancak bu durumda onun duygularını ve düşüncelerini anlamamız, dolayısıyla da davranışlarına anlam vermemiz mümkün olur. </a:t>
            </a:r>
            <a:br>
              <a:rPr lang="tr-TR" sz="3200" dirty="0" smtClean="0">
                <a:solidFill>
                  <a:srgbClr val="00B050"/>
                </a:solidFill>
              </a:rPr>
            </a:br>
            <a:r>
              <a:rPr lang="tr-TR" sz="3200" dirty="0" smtClean="0">
                <a:solidFill>
                  <a:srgbClr val="00B050"/>
                </a:solidFill>
              </a:rPr>
              <a:t> </a:t>
            </a:r>
            <a:endParaRPr lang="tr-TR" sz="3200" dirty="0">
              <a:solidFill>
                <a:srgbClr val="00B050"/>
              </a:solidFill>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357166"/>
            <a:ext cx="8229600" cy="1714512"/>
          </a:xfrm>
        </p:spPr>
        <p:txBody>
          <a:bodyPr>
            <a:normAutofit/>
          </a:bodyPr>
          <a:lstStyle/>
          <a:p>
            <a:r>
              <a:rPr lang="tr-TR" dirty="0" smtClean="0">
                <a:solidFill>
                  <a:srgbClr val="00B050"/>
                </a:solidFill>
              </a:rPr>
              <a:t>Empatinin Sempatiden Farklılığı </a:t>
            </a:r>
            <a:r>
              <a:rPr lang="tr-TR" dirty="0" smtClean="0"/>
              <a:t/>
            </a:r>
            <a:br>
              <a:rPr lang="tr-TR" dirty="0" smtClean="0"/>
            </a:br>
            <a:endParaRPr lang="tr-TR" dirty="0"/>
          </a:p>
        </p:txBody>
      </p:sp>
      <p:sp>
        <p:nvSpPr>
          <p:cNvPr id="3" name="2 İçerik Yer Tutucusu"/>
          <p:cNvSpPr>
            <a:spLocks noGrp="1"/>
          </p:cNvSpPr>
          <p:nvPr>
            <p:ph idx="1"/>
          </p:nvPr>
        </p:nvSpPr>
        <p:spPr>
          <a:xfrm>
            <a:off x="457200" y="1571612"/>
            <a:ext cx="8229600" cy="4752988"/>
          </a:xfrm>
        </p:spPr>
        <p:txBody>
          <a:bodyPr>
            <a:noAutofit/>
          </a:bodyPr>
          <a:lstStyle/>
          <a:p>
            <a:r>
              <a:rPr lang="tr-TR" sz="3200" dirty="0" smtClean="0">
                <a:solidFill>
                  <a:schemeClr val="accent1">
                    <a:lumMod val="75000"/>
                  </a:schemeClr>
                </a:solidFill>
              </a:rPr>
              <a:t>Bir insana sempati duymak demek, o insanın sahip olduğu duygu ve düşüncelerin aynısına sahip olmak demektir. Karşımızdaki kişiye sempati duyuyorsak, onunla birlikte acı çekeriz yada seviniriz. Empati kurduğumuzda ise karşımızdakinin duygu ve düşüncelerini anlamak esastır. Kendimizi sempati kurduğumuz kişinin yerine koymamız ve onu anlamamız şart değildir; sempatide "yandaş" olmak esastır. </a:t>
            </a:r>
            <a:br>
              <a:rPr lang="tr-TR" sz="3200" dirty="0" smtClean="0">
                <a:solidFill>
                  <a:schemeClr val="accent1">
                    <a:lumMod val="75000"/>
                  </a:schemeClr>
                </a:solidFill>
              </a:rPr>
            </a:br>
            <a:endParaRPr lang="tr-TR" sz="3200" dirty="0">
              <a:solidFill>
                <a:schemeClr val="accent1">
                  <a:lumMod val="75000"/>
                </a:schemeClr>
              </a:solidFill>
            </a:endParaRP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753120"/>
          </a:xfrm>
        </p:spPr>
        <p:txBody>
          <a:bodyPr/>
          <a:lstStyle/>
          <a:p>
            <a:r>
              <a:rPr lang="tr-TR" dirty="0" smtClean="0">
                <a:solidFill>
                  <a:srgbClr val="7030A0"/>
                </a:solidFill>
              </a:rPr>
              <a:t/>
            </a:r>
            <a:br>
              <a:rPr lang="tr-TR" dirty="0" smtClean="0">
                <a:solidFill>
                  <a:srgbClr val="7030A0"/>
                </a:solidFill>
              </a:rPr>
            </a:br>
            <a:endParaRPr lang="tr-TR" dirty="0" smtClean="0">
              <a:solidFill>
                <a:srgbClr val="7030A0"/>
              </a:solidFill>
            </a:endParaRPr>
          </a:p>
          <a:p>
            <a:pPr>
              <a:buNone/>
            </a:pPr>
            <a:r>
              <a:rPr lang="tr-TR" dirty="0" smtClean="0"/>
              <a:t>                           </a:t>
            </a:r>
            <a:endParaRPr lang="tr-TR" dirty="0"/>
          </a:p>
        </p:txBody>
      </p:sp>
      <p:pic>
        <p:nvPicPr>
          <p:cNvPr id="5" name="4 Resim" descr="Resim2.jpg"/>
          <p:cNvPicPr>
            <a:picLocks noChangeAspect="1"/>
          </p:cNvPicPr>
          <p:nvPr/>
        </p:nvPicPr>
        <p:blipFill>
          <a:blip r:embed="rId2" cstate="print"/>
          <a:stretch>
            <a:fillRect/>
          </a:stretch>
        </p:blipFill>
        <p:spPr>
          <a:xfrm>
            <a:off x="0" y="0"/>
            <a:ext cx="3786181" cy="6858000"/>
          </a:xfrm>
          <a:prstGeom prst="rect">
            <a:avLst/>
          </a:prstGeom>
        </p:spPr>
      </p:pic>
      <p:sp>
        <p:nvSpPr>
          <p:cNvPr id="6" name="5 Dikdörtgen"/>
          <p:cNvSpPr/>
          <p:nvPr/>
        </p:nvSpPr>
        <p:spPr>
          <a:xfrm>
            <a:off x="3786182" y="0"/>
            <a:ext cx="5357818" cy="6494085"/>
          </a:xfrm>
          <a:prstGeom prst="rect">
            <a:avLst/>
          </a:prstGeom>
        </p:spPr>
        <p:txBody>
          <a:bodyPr wrap="square">
            <a:spAutoFit/>
          </a:bodyPr>
          <a:lstStyle/>
          <a:p>
            <a:r>
              <a:rPr lang="tr-TR" sz="3200" dirty="0" smtClean="0">
                <a:solidFill>
                  <a:srgbClr val="7030A0"/>
                </a:solidFill>
              </a:rPr>
              <a:t>Empati kurduğumuzda ise karşımızdaki kişiyle aynı duyguları ve görüşleri paylaşmamız gerekmez; sadece onun duygularını ve düşüncelerini anlamaya çalışırız. Bir insanı anlamak başka şeydir, ona hak vermek başka şey. Empatide anlamak, sempati de ise anlamış olalım ya da olmayalım, karşımızdakine hak vermek söz konusudur. </a:t>
            </a:r>
            <a:endParaRPr lang="tr-TR" sz="3200" dirty="0"/>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57166"/>
            <a:ext cx="8229600" cy="1071570"/>
          </a:xfrm>
        </p:spPr>
        <p:txBody>
          <a:bodyPr/>
          <a:lstStyle/>
          <a:p>
            <a:r>
              <a:rPr lang="tr-TR" dirty="0" smtClean="0"/>
              <a:t>Örnek…</a:t>
            </a:r>
            <a:endParaRPr lang="tr-TR" dirty="0"/>
          </a:p>
        </p:txBody>
      </p:sp>
      <p:sp>
        <p:nvSpPr>
          <p:cNvPr id="3" name="2 İçerik Yer Tutucusu"/>
          <p:cNvSpPr>
            <a:spLocks noGrp="1"/>
          </p:cNvSpPr>
          <p:nvPr>
            <p:ph idx="1"/>
          </p:nvPr>
        </p:nvSpPr>
        <p:spPr>
          <a:xfrm>
            <a:off x="457200" y="1785926"/>
            <a:ext cx="8229600" cy="4538674"/>
          </a:xfrm>
        </p:spPr>
        <p:txBody>
          <a:bodyPr>
            <a:normAutofit/>
          </a:bodyPr>
          <a:lstStyle/>
          <a:p>
            <a:r>
              <a:rPr lang="tr-TR" sz="2800" dirty="0" smtClean="0"/>
              <a:t>Babasını yeni kaybetmiş çok yakın arkadaşınız Ahmet'i ziyaret ettiğinizi hayal edin. Arkadaşınız bir hafta önce vefat eden babası konusunda onu ne kadar sevdiği ve kaybından duyduğu üzüntüyü </a:t>
            </a:r>
            <a:r>
              <a:rPr lang="tr-TR" sz="2800" dirty="0" err="1" smtClean="0"/>
              <a:t>ızdıraplı</a:t>
            </a:r>
            <a:r>
              <a:rPr lang="tr-TR" sz="2800" dirty="0" smtClean="0"/>
              <a:t> bir ses tonuyla anlatırken sizin önünüzde bir anda gözyaşlarına boğulur. Eğer siz arkadaşınıza "Sempati" ile yaklaşmak isterseniz, şöyle düşünebilirsiniz; "Zavallı Ahmet... Babası için acı çekiyor". Bunu kelimelerle ifade etmek isterseniz, "Acını bende paylaşıyorum." dersiniz.</a:t>
            </a:r>
            <a:endParaRPr lang="tr-TR" sz="2800" dirty="0"/>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71480"/>
            <a:ext cx="8229600" cy="1357322"/>
          </a:xfrm>
        </p:spPr>
        <p:txBody>
          <a:bodyPr>
            <a:normAutofit fontScale="90000"/>
          </a:bodyPr>
          <a:lstStyle/>
          <a:p>
            <a:r>
              <a:rPr lang="tr-TR" dirty="0" smtClean="0">
                <a:solidFill>
                  <a:srgbClr val="7030A0"/>
                </a:solidFill>
              </a:rPr>
              <a:t>Aşamalı Empati Sınıflaması </a:t>
            </a:r>
            <a:br>
              <a:rPr lang="tr-TR" dirty="0" smtClean="0">
                <a:solidFill>
                  <a:srgbClr val="7030A0"/>
                </a:solidFill>
              </a:rPr>
            </a:br>
            <a:endParaRPr lang="tr-TR" dirty="0">
              <a:solidFill>
                <a:srgbClr val="7030A0"/>
              </a:solidFill>
            </a:endParaRPr>
          </a:p>
        </p:txBody>
      </p:sp>
      <p:sp>
        <p:nvSpPr>
          <p:cNvPr id="3" name="2 İçerik Yer Tutucusu"/>
          <p:cNvSpPr>
            <a:spLocks noGrp="1"/>
          </p:cNvSpPr>
          <p:nvPr>
            <p:ph idx="1"/>
          </p:nvPr>
        </p:nvSpPr>
        <p:spPr>
          <a:xfrm>
            <a:off x="457200" y="1357298"/>
            <a:ext cx="8229600" cy="4967302"/>
          </a:xfrm>
        </p:spPr>
        <p:txBody>
          <a:bodyPr>
            <a:noAutofit/>
          </a:bodyPr>
          <a:lstStyle/>
          <a:p>
            <a:r>
              <a:rPr lang="tr-TR" sz="3200" dirty="0" smtClean="0">
                <a:solidFill>
                  <a:srgbClr val="FF0000"/>
                </a:solidFill>
              </a:rPr>
              <a:t>Onlar Basamağı</a:t>
            </a:r>
            <a:r>
              <a:rPr lang="tr-TR" sz="3200" dirty="0" smtClean="0"/>
              <a:t/>
            </a:r>
            <a:br>
              <a:rPr lang="tr-TR" sz="3200" dirty="0" smtClean="0"/>
            </a:br>
            <a:r>
              <a:rPr lang="tr-TR" sz="3200" dirty="0" smtClean="0">
                <a:solidFill>
                  <a:srgbClr val="00B050"/>
                </a:solidFill>
              </a:rPr>
              <a:t>Bu basamakta tepki veren kişi karşısındaki kişinin kendisine anlattığı sorun üzerine düşünmez, sorun sahibinin duygu ve düşüncelerine dikkat etmez, bu soruna ilişkin kendi duygu ve düşüncelerinden söz etmez. Sorunu dinleyen kişi, sorun sahibine öyle bir geri bildirim verir ki, bu geri bildirim, o ortamda bulunmayan üçüncü şahısların (toplumun) görüşlerini dile getirmektedir. </a:t>
            </a:r>
            <a:br>
              <a:rPr lang="tr-TR" sz="3200" dirty="0" smtClean="0">
                <a:solidFill>
                  <a:srgbClr val="00B050"/>
                </a:solidFill>
              </a:rPr>
            </a:br>
            <a:endParaRPr lang="tr-TR" sz="3200" dirty="0">
              <a:solidFill>
                <a:srgbClr val="00B050"/>
              </a:solidFill>
            </a:endParaRP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5429264"/>
          </a:xfrm>
        </p:spPr>
        <p:txBody>
          <a:bodyPr/>
          <a:lstStyle/>
          <a:p>
            <a:r>
              <a:rPr lang="tr-TR" sz="3200" dirty="0" smtClean="0">
                <a:solidFill>
                  <a:schemeClr val="accent3">
                    <a:lumMod val="75000"/>
                  </a:schemeClr>
                </a:solidFill>
              </a:rPr>
              <a:t>Bu basamakta tepki veren kişi, birtakım genellemeler yapar, atasözleri kullanır. Örneğin parasını israf ettiği için yakınan bir kişiye "ayağını yorganına göre uzat" dersem, Onlar basamağında bir </a:t>
            </a:r>
            <a:r>
              <a:rPr lang="tr-TR" sz="3200" dirty="0" err="1" smtClean="0">
                <a:solidFill>
                  <a:schemeClr val="accent3">
                    <a:lumMod val="75000"/>
                  </a:schemeClr>
                </a:solidFill>
              </a:rPr>
              <a:t>empatik</a:t>
            </a:r>
            <a:r>
              <a:rPr lang="tr-TR" sz="3200" dirty="0" smtClean="0">
                <a:solidFill>
                  <a:schemeClr val="accent3">
                    <a:lumMod val="75000"/>
                  </a:schemeClr>
                </a:solidFill>
              </a:rPr>
              <a:t> tepki vermiş olurum. Bu sözlerimle karşımdaki kişinin ya da benim duygu ya da düşüncelerimiz yer almamakta, yalnızca toplumun bu konu ile ilişkin görüşü yansıtılmaktadır</a:t>
            </a:r>
            <a:r>
              <a:rPr lang="tr-TR" dirty="0" smtClean="0"/>
              <a:t>.</a:t>
            </a:r>
            <a:endParaRPr lang="tr-TR" dirty="0"/>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p:spPr>
        <p:txBody>
          <a:bodyPr>
            <a:normAutofit/>
          </a:bodyPr>
          <a:lstStyle/>
          <a:p>
            <a:r>
              <a:rPr lang="tr-TR" sz="3200" dirty="0" smtClean="0">
                <a:solidFill>
                  <a:srgbClr val="FF0000"/>
                </a:solidFill>
              </a:rPr>
              <a:t>Ben Basamağı</a:t>
            </a:r>
            <a:r>
              <a:rPr lang="tr-TR" sz="3200" dirty="0" smtClean="0"/>
              <a:t/>
            </a:r>
            <a:br>
              <a:rPr lang="tr-TR" sz="3200" dirty="0" smtClean="0"/>
            </a:br>
            <a:r>
              <a:rPr lang="tr-TR" sz="3200" dirty="0" smtClean="0">
                <a:solidFill>
                  <a:srgbClr val="7030A0"/>
                </a:solidFill>
              </a:rPr>
              <a:t>Bu basamakta </a:t>
            </a:r>
            <a:r>
              <a:rPr lang="tr-TR" sz="3200" dirty="0" err="1" smtClean="0">
                <a:solidFill>
                  <a:srgbClr val="7030A0"/>
                </a:solidFill>
              </a:rPr>
              <a:t>empatik</a:t>
            </a:r>
            <a:r>
              <a:rPr lang="tr-TR" sz="3200" dirty="0" smtClean="0">
                <a:solidFill>
                  <a:srgbClr val="7030A0"/>
                </a:solidFill>
              </a:rPr>
              <a:t> tepki veren kişi, benmerkezcidir; kendisine sorununu anlatan kişinin duygu ve düşüncelerine eğilmek yerine, sorunun sahibini eleştirir, ona akıl verir; bazen de kişiyi kendi sorunlarıyla baş başa bırakıp kendinden söz etmeye başlar</a:t>
            </a:r>
            <a:endParaRPr lang="tr-TR" sz="3200" dirty="0">
              <a:solidFill>
                <a:srgbClr val="7030A0"/>
              </a:solidFill>
            </a:endParaRP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538806"/>
          </a:xfrm>
        </p:spPr>
        <p:txBody>
          <a:bodyPr>
            <a:normAutofit/>
          </a:bodyPr>
          <a:lstStyle/>
          <a:p>
            <a:r>
              <a:rPr lang="tr-TR" sz="3200" dirty="0" smtClean="0">
                <a:solidFill>
                  <a:srgbClr val="7030A0"/>
                </a:solidFill>
              </a:rPr>
              <a:t>Empati kurduğumuzda ise karşımızdaki kişiyle aynı duyguları ve görüşleri paylaşmamız gerekmez; sadece onun duygularını ve düşüncelerini anlamaya çalışırız. Bir insanı anlamak başka şeydir, ona hak vermek başka şey. Empatide anlamak, sempati de ise anlamış olalım ya da olmayalım, karşımızdakine hak vermek söz konusudur</a:t>
            </a:r>
            <a:r>
              <a:rPr lang="tr-TR" sz="2800" dirty="0" smtClean="0">
                <a:solidFill>
                  <a:srgbClr val="7030A0"/>
                </a:solidFill>
              </a:rPr>
              <a:t>.</a:t>
            </a:r>
            <a:endParaRPr lang="tr-TR" dirty="0"/>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681682"/>
          </a:xfrm>
        </p:spPr>
        <p:txBody>
          <a:bodyPr>
            <a:noAutofit/>
          </a:bodyPr>
          <a:lstStyle/>
          <a:p>
            <a:r>
              <a:rPr lang="tr-TR" sz="3200" dirty="0" smtClean="0">
                <a:solidFill>
                  <a:srgbClr val="FF0000"/>
                </a:solidFill>
              </a:rPr>
              <a:t>Sen Basamağı</a:t>
            </a:r>
            <a:r>
              <a:rPr lang="tr-TR" sz="3200" dirty="0" smtClean="0"/>
              <a:t/>
            </a:r>
            <a:br>
              <a:rPr lang="tr-TR" sz="3200" dirty="0" smtClean="0"/>
            </a:br>
            <a:r>
              <a:rPr lang="tr-TR" sz="3200" dirty="0" smtClean="0">
                <a:solidFill>
                  <a:schemeClr val="accent6">
                    <a:lumMod val="75000"/>
                  </a:schemeClr>
                </a:solidFill>
              </a:rPr>
              <a:t>Bu basamakta </a:t>
            </a:r>
            <a:r>
              <a:rPr lang="tr-TR" sz="3200" dirty="0" err="1" smtClean="0">
                <a:solidFill>
                  <a:schemeClr val="accent6">
                    <a:lumMod val="75000"/>
                  </a:schemeClr>
                </a:solidFill>
              </a:rPr>
              <a:t>empatik</a:t>
            </a:r>
            <a:r>
              <a:rPr lang="tr-TR" sz="3200" dirty="0" smtClean="0">
                <a:solidFill>
                  <a:schemeClr val="accent6">
                    <a:lumMod val="75000"/>
                  </a:schemeClr>
                </a:solidFill>
              </a:rPr>
              <a:t> tepki veren bir kişi, kendisine sorununu ileten kişini rolüne girer, olaylara o kişinin bakış açısıyla bakar. Yani kendisine iletilen sorun karşısında, toplumun ya da kendisinin düşüncelerini dile getirmez, doğrudan doğruya karşısındaki kişinin duyguları ve düşünceleri üzerinde odaklaşarak, o kişinin ne düşündüğünü ve hissettiğini anlamaya çalışır. </a:t>
            </a:r>
            <a:br>
              <a:rPr lang="tr-TR" sz="3200" dirty="0" smtClean="0">
                <a:solidFill>
                  <a:schemeClr val="accent6">
                    <a:lumMod val="75000"/>
                  </a:schemeClr>
                </a:solidFill>
              </a:rPr>
            </a:br>
            <a:endParaRPr lang="tr-TR" sz="3200" dirty="0">
              <a:solidFill>
                <a:schemeClr val="accent6">
                  <a:lumMod val="75000"/>
                </a:schemeClr>
              </a:solidFill>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normAutofit/>
          </a:bodyPr>
          <a:lstStyle/>
          <a:p>
            <a:r>
              <a:rPr lang="tr-TR" sz="3200" dirty="0" smtClean="0"/>
              <a:t>Sonuç olarak empati, insan ilişkilerinde karşıdakilerin duygularını, ihtiyaçlarını, düşüncelerini doğru olarak algılama ve onların duygusal ihtiyaçlarını sezerek, bu ihtiyaçlara doğru zamanda, doğru karşılıklar verme olarak belirtilebilir.</a:t>
            </a:r>
            <a:endParaRPr lang="tr-TR" sz="3200" dirty="0"/>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lstStyle/>
          <a:p>
            <a:r>
              <a:rPr lang="tr-TR" dirty="0" smtClean="0"/>
              <a:t> </a:t>
            </a:r>
            <a:r>
              <a:rPr lang="tr-TR" sz="3200" dirty="0" smtClean="0">
                <a:solidFill>
                  <a:schemeClr val="accent1">
                    <a:lumMod val="50000"/>
                  </a:schemeClr>
                </a:solidFill>
              </a:rPr>
              <a:t>Empatiyi öğrenmenin kısa bir yolu yoktur, her şey de olduğu gibi bu konuda kendimizi geliştirmek için kararlı olacağız, yapabileceğimize inanacağız, kendimizi geliştireceğiz, gözlemleyeceğiz. Başarının % 80'i öğrenmeye başlamak için ilk adımı atmaktır. </a:t>
            </a:r>
            <a:br>
              <a:rPr lang="tr-TR" sz="3200" dirty="0" smtClean="0">
                <a:solidFill>
                  <a:schemeClr val="accent1">
                    <a:lumMod val="50000"/>
                  </a:schemeClr>
                </a:solidFill>
              </a:rPr>
            </a:br>
            <a:endParaRPr lang="tr-TR" sz="3200" dirty="0">
              <a:solidFill>
                <a:schemeClr val="accent1">
                  <a:lumMod val="50000"/>
                </a:schemeClr>
              </a:solidFill>
            </a:endParaRP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karşı.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empati.jpg"/>
          <p:cNvPicPr>
            <a:picLocks noGrp="1" noChangeAspect="1"/>
          </p:cNvPicPr>
          <p:nvPr>
            <p:ph idx="1"/>
          </p:nvPr>
        </p:nvPicPr>
        <p:blipFill>
          <a:blip r:embed="rId2" cstate="print"/>
          <a:stretch>
            <a:fillRect/>
          </a:stretch>
        </p:blipFill>
        <p:spPr>
          <a:xfrm>
            <a:off x="0" y="0"/>
            <a:ext cx="9143999" cy="6858000"/>
          </a:xfrm>
        </p:spPr>
      </p:pic>
    </p:spTree>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s.jpg"/>
          <p:cNvPicPr>
            <a:picLocks noGrp="1" noChangeAspect="1"/>
          </p:cNvPicPr>
          <p:nvPr>
            <p:ph idx="1"/>
          </p:nvPr>
        </p:nvPicPr>
        <p:blipFill>
          <a:blip r:embed="rId2" cstate="print"/>
          <a:stretch>
            <a:fillRect/>
          </a:stretch>
        </p:blipFill>
        <p:spPr>
          <a:xfrm>
            <a:off x="0" y="0"/>
            <a:ext cx="9143999" cy="6858000"/>
          </a:xfrm>
        </p:spPr>
      </p:pic>
    </p:spTree>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4XCAPFIKF4CAFKG3ICCAEHCF0YCAA0YZWACA6YSN5MCA2NVU91CAU313OSCAVFKF89CAJN0P1OCAYU0UKJCAT3130VCA30742MCAI6BDBVCATR6ZAOCAMRXV1TCASI8XVHCA727E7ZCA7CB84DCAA2JV6H.jpg"/>
          <p:cNvPicPr>
            <a:picLocks noGrp="1" noChangeAspect="1"/>
          </p:cNvPicPr>
          <p:nvPr>
            <p:ph idx="1"/>
          </p:nvPr>
        </p:nvPicPr>
        <p:blipFill>
          <a:blip r:embed="rId2" cstate="print"/>
          <a:stretch>
            <a:fillRect/>
          </a:stretch>
        </p:blipFill>
        <p:spPr>
          <a:xfrm>
            <a:off x="-21370" y="0"/>
            <a:ext cx="9165370" cy="6858000"/>
          </a:xfrm>
        </p:spPr>
      </p:pic>
    </p:spTree>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O7CAK4IE1TCAG64PH8CA90R026CA3JQQ1XCA0USUO1CA1WVQNJCA3C2N0DCAQOH66JCAEHDLMQCA842BLUCA91A2YZCASBUGCACAWTQEEZCAY8EWFNCAJMU8BNCAYDZP5WCABZPKIYCAM3DL93CA7R6UUF.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KAYNAKÇA</a:t>
            </a:r>
            <a:endParaRPr lang="tr-TR" dirty="0">
              <a:solidFill>
                <a:srgbClr val="FF0000"/>
              </a:solidFill>
            </a:endParaRPr>
          </a:p>
        </p:txBody>
      </p:sp>
      <p:sp>
        <p:nvSpPr>
          <p:cNvPr id="3" name="2 İçerik Yer Tutucusu"/>
          <p:cNvSpPr>
            <a:spLocks noGrp="1"/>
          </p:cNvSpPr>
          <p:nvPr>
            <p:ph idx="1"/>
          </p:nvPr>
        </p:nvSpPr>
        <p:spPr/>
        <p:txBody>
          <a:bodyPr>
            <a:normAutofit fontScale="92500" lnSpcReduction="20000"/>
          </a:bodyPr>
          <a:lstStyle/>
          <a:p>
            <a:r>
              <a:rPr lang="tr-TR" dirty="0" err="1" smtClean="0">
                <a:solidFill>
                  <a:srgbClr val="FFC000"/>
                </a:solidFill>
              </a:rPr>
              <a:t>Goleman</a:t>
            </a:r>
            <a:r>
              <a:rPr lang="tr-TR" dirty="0" smtClean="0">
                <a:solidFill>
                  <a:srgbClr val="FFC000"/>
                </a:solidFill>
              </a:rPr>
              <a:t>, </a:t>
            </a:r>
            <a:r>
              <a:rPr lang="tr-TR" dirty="0" err="1" smtClean="0">
                <a:solidFill>
                  <a:srgbClr val="FFC000"/>
                </a:solidFill>
              </a:rPr>
              <a:t>daniel</a:t>
            </a:r>
            <a:r>
              <a:rPr lang="tr-TR" dirty="0" smtClean="0">
                <a:solidFill>
                  <a:srgbClr val="FFC000"/>
                </a:solidFill>
              </a:rPr>
              <a:t>. Duyuşsal zeka, varlık yayınları, 30. baskı</a:t>
            </a:r>
          </a:p>
          <a:p>
            <a:r>
              <a:rPr lang="tr-TR" dirty="0" smtClean="0">
                <a:solidFill>
                  <a:srgbClr val="FFC000"/>
                </a:solidFill>
              </a:rPr>
              <a:t>Aydın, </a:t>
            </a:r>
            <a:r>
              <a:rPr lang="tr-TR" dirty="0" err="1" smtClean="0">
                <a:solidFill>
                  <a:srgbClr val="FFC000"/>
                </a:solidFill>
              </a:rPr>
              <a:t>betül</a:t>
            </a:r>
            <a:r>
              <a:rPr lang="tr-TR" dirty="0" smtClean="0">
                <a:solidFill>
                  <a:srgbClr val="FFC000"/>
                </a:solidFill>
              </a:rPr>
              <a:t>. Çocuk ve ergen psikolojisi. </a:t>
            </a:r>
            <a:r>
              <a:rPr lang="tr-TR" dirty="0" err="1" smtClean="0">
                <a:solidFill>
                  <a:srgbClr val="FFC000"/>
                </a:solidFill>
              </a:rPr>
              <a:t>nobel</a:t>
            </a:r>
            <a:r>
              <a:rPr lang="tr-TR" dirty="0" smtClean="0">
                <a:solidFill>
                  <a:srgbClr val="FFC000"/>
                </a:solidFill>
              </a:rPr>
              <a:t> yayın dağıtım, 3. baskı</a:t>
            </a:r>
          </a:p>
          <a:p>
            <a:r>
              <a:rPr lang="tr-TR" dirty="0" err="1" smtClean="0">
                <a:solidFill>
                  <a:srgbClr val="FFC000"/>
                </a:solidFill>
              </a:rPr>
              <a:t>Fawer</a:t>
            </a:r>
            <a:r>
              <a:rPr lang="tr-TR" dirty="0" smtClean="0">
                <a:solidFill>
                  <a:srgbClr val="FFC000"/>
                </a:solidFill>
              </a:rPr>
              <a:t>, adam. Empati. April yayınları, 2009</a:t>
            </a:r>
          </a:p>
          <a:p>
            <a:r>
              <a:rPr lang="tr-TR" dirty="0" smtClean="0">
                <a:solidFill>
                  <a:srgbClr val="FFC000"/>
                </a:solidFill>
              </a:rPr>
              <a:t>Titrek, </a:t>
            </a:r>
            <a:r>
              <a:rPr lang="tr-TR" dirty="0" err="1" smtClean="0">
                <a:solidFill>
                  <a:srgbClr val="FFC000"/>
                </a:solidFill>
              </a:rPr>
              <a:t>osman</a:t>
            </a:r>
            <a:r>
              <a:rPr lang="tr-TR" dirty="0" smtClean="0">
                <a:solidFill>
                  <a:srgbClr val="FFC000"/>
                </a:solidFill>
              </a:rPr>
              <a:t>. I Q dan E Q ya duyguları zekice yönetme, </a:t>
            </a:r>
            <a:r>
              <a:rPr lang="tr-TR" dirty="0" err="1" smtClean="0">
                <a:solidFill>
                  <a:srgbClr val="FFC000"/>
                </a:solidFill>
              </a:rPr>
              <a:t>Pegem</a:t>
            </a:r>
            <a:r>
              <a:rPr lang="tr-TR" dirty="0" smtClean="0">
                <a:solidFill>
                  <a:srgbClr val="FFC000"/>
                </a:solidFill>
              </a:rPr>
              <a:t> yayıncılık,2007</a:t>
            </a:r>
          </a:p>
          <a:p>
            <a:r>
              <a:rPr lang="tr-TR" dirty="0" smtClean="0">
                <a:hlinkClick r:id="rId2"/>
              </a:rPr>
              <a:t>http://www.</a:t>
            </a:r>
            <a:r>
              <a:rPr lang="tr-TR" dirty="0" err="1" smtClean="0">
                <a:hlinkClick r:id="rId2"/>
              </a:rPr>
              <a:t>psikolojikdanışma</a:t>
            </a:r>
            <a:r>
              <a:rPr lang="tr-TR" dirty="0" smtClean="0">
                <a:hlinkClick r:id="rId2"/>
              </a:rPr>
              <a:t>.net/empati.</a:t>
            </a:r>
            <a:r>
              <a:rPr lang="tr-TR" dirty="0" err="1" smtClean="0">
                <a:hlinkClick r:id="rId2"/>
              </a:rPr>
              <a:t>htm</a:t>
            </a:r>
            <a:endParaRPr lang="tr-TR" dirty="0" smtClean="0"/>
          </a:p>
          <a:p>
            <a:r>
              <a:rPr lang="tr-TR" dirty="0" smtClean="0">
                <a:solidFill>
                  <a:srgbClr val="FFC000"/>
                </a:solidFill>
              </a:rPr>
              <a:t>Ergin, </a:t>
            </a:r>
            <a:r>
              <a:rPr lang="tr-TR" dirty="0" err="1" smtClean="0">
                <a:solidFill>
                  <a:srgbClr val="FFC000"/>
                </a:solidFill>
              </a:rPr>
              <a:t>akif</a:t>
            </a:r>
            <a:r>
              <a:rPr lang="tr-TR" dirty="0" smtClean="0">
                <a:solidFill>
                  <a:srgbClr val="FFC000"/>
                </a:solidFill>
              </a:rPr>
              <a:t>. Eğitimde etkili iletişim, 2008</a:t>
            </a:r>
          </a:p>
          <a:p>
            <a:r>
              <a:rPr lang="tr-TR" dirty="0" smtClean="0">
                <a:solidFill>
                  <a:srgbClr val="FFC000"/>
                </a:solidFill>
              </a:rPr>
              <a:t>Editör deniz. Eğitimde psikoloji. Maya yayıncılık.2007</a:t>
            </a:r>
          </a:p>
          <a:p>
            <a:r>
              <a:rPr lang="tr-TR" dirty="0" smtClean="0">
                <a:solidFill>
                  <a:srgbClr val="FFC000"/>
                </a:solidFill>
              </a:rPr>
              <a:t>Yıldırım,</a:t>
            </a:r>
            <a:r>
              <a:rPr lang="tr-TR" dirty="0" err="1" smtClean="0">
                <a:solidFill>
                  <a:srgbClr val="FFC000"/>
                </a:solidFill>
              </a:rPr>
              <a:t>ibrahim</a:t>
            </a:r>
            <a:r>
              <a:rPr lang="tr-TR" dirty="0" smtClean="0">
                <a:solidFill>
                  <a:srgbClr val="FFC000"/>
                </a:solidFill>
              </a:rPr>
              <a:t>. Anı yayıncılık.2008 </a:t>
            </a:r>
          </a:p>
          <a:p>
            <a:r>
              <a:rPr lang="tr-TR" dirty="0" smtClean="0">
                <a:solidFill>
                  <a:srgbClr val="FFC000"/>
                </a:solidFill>
                <a:hlinkClick r:id="rId3"/>
              </a:rPr>
              <a:t>http://birgo.mynet.com/taner.ozdes/yazi/empati</a:t>
            </a:r>
            <a:endParaRPr lang="tr-TR" dirty="0" smtClean="0">
              <a:solidFill>
                <a:srgbClr val="FFC000"/>
              </a:solidFill>
            </a:endParaRPr>
          </a:p>
          <a:p>
            <a:r>
              <a:rPr lang="tr-TR" dirty="0" smtClean="0">
                <a:solidFill>
                  <a:srgbClr val="FFC000"/>
                </a:solidFill>
              </a:rPr>
              <a:t>http://www.</a:t>
            </a:r>
            <a:r>
              <a:rPr lang="tr-TR" dirty="0" err="1" smtClean="0">
                <a:solidFill>
                  <a:srgbClr val="FFC000"/>
                </a:solidFill>
              </a:rPr>
              <a:t>aymavisi</a:t>
            </a:r>
            <a:r>
              <a:rPr lang="tr-TR" dirty="0" smtClean="0">
                <a:solidFill>
                  <a:srgbClr val="FFC000"/>
                </a:solidFill>
              </a:rPr>
              <a:t>.org/psikoloji/empati.html</a:t>
            </a:r>
          </a:p>
          <a:p>
            <a:endParaRPr lang="tr-TR" dirty="0" smtClean="0">
              <a:solidFill>
                <a:srgbClr val="FFC000"/>
              </a:solidFill>
            </a:endParaRPr>
          </a:p>
          <a:p>
            <a:endParaRPr lang="tr-TR" dirty="0"/>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233</TotalTime>
  <Words>1163</Words>
  <Application>Microsoft Office PowerPoint</Application>
  <PresentationFormat>Ekran Gösterisi (4:3)</PresentationFormat>
  <Paragraphs>80</Paragraphs>
  <Slides>34</Slides>
  <Notes>0</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Akış</vt:lpstr>
      <vt:lpstr>EMPATİ</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Örnekler…</vt:lpstr>
      <vt:lpstr>Slayt 15</vt:lpstr>
      <vt:lpstr>Slayt 16</vt:lpstr>
      <vt:lpstr>Bir Halk Masalında Empati… </vt:lpstr>
      <vt:lpstr>Slayt 18</vt:lpstr>
      <vt:lpstr>Empatinin Sempatiden Farklılığı  </vt:lpstr>
      <vt:lpstr>Slayt 20</vt:lpstr>
      <vt:lpstr>Örnek…</vt:lpstr>
      <vt:lpstr>Aşamalı Empati Sınıflaması  </vt:lpstr>
      <vt:lpstr>Slayt 23</vt:lpstr>
      <vt:lpstr>Slayt 24</vt:lpstr>
      <vt:lpstr>Slayt 25</vt:lpstr>
      <vt:lpstr>Slayt 26</vt:lpstr>
      <vt:lpstr>Slayt 27</vt:lpstr>
      <vt:lpstr>Slayt 28</vt:lpstr>
      <vt:lpstr>Slayt 29</vt:lpstr>
      <vt:lpstr>Slayt 30</vt:lpstr>
      <vt:lpstr>Slayt 31</vt:lpstr>
      <vt:lpstr>Slayt 32</vt:lpstr>
      <vt:lpstr>Slayt 33</vt:lpstr>
      <vt:lpstr>KAYNAKÇA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EMPATİ</dc:title>
  <dc:creator>seçil</dc:creator>
  <cp:lastModifiedBy>xp</cp:lastModifiedBy>
  <cp:revision>27</cp:revision>
  <dcterms:created xsi:type="dcterms:W3CDTF">2011-03-15T18:18:25Z</dcterms:created>
  <dcterms:modified xsi:type="dcterms:W3CDTF">2011-05-17T11:07:40Z</dcterms:modified>
</cp:coreProperties>
</file>