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9" r:id="rId4"/>
    <p:sldId id="257" r:id="rId5"/>
    <p:sldId id="259" r:id="rId6"/>
    <p:sldId id="280" r:id="rId7"/>
    <p:sldId id="260" r:id="rId8"/>
    <p:sldId id="281" r:id="rId9"/>
    <p:sldId id="261" r:id="rId10"/>
    <p:sldId id="262" r:id="rId11"/>
    <p:sldId id="263" r:id="rId12"/>
    <p:sldId id="264" r:id="rId13"/>
    <p:sldId id="282" r:id="rId14"/>
    <p:sldId id="265" r:id="rId15"/>
    <p:sldId id="266" r:id="rId16"/>
    <p:sldId id="283" r:id="rId17"/>
    <p:sldId id="274" r:id="rId18"/>
    <p:sldId id="267" r:id="rId19"/>
    <p:sldId id="275" r:id="rId20"/>
    <p:sldId id="268" r:id="rId21"/>
    <p:sldId id="269" r:id="rId22"/>
    <p:sldId id="278" r:id="rId23"/>
    <p:sldId id="284" r:id="rId24"/>
    <p:sldId id="270" r:id="rId25"/>
    <p:sldId id="285" r:id="rId26"/>
    <p:sldId id="276" r:id="rId27"/>
    <p:sldId id="286" r:id="rId28"/>
    <p:sldId id="277" r:id="rId29"/>
    <p:sldId id="271" r:id="rId30"/>
    <p:sldId id="273" r:id="rId31"/>
    <p:sldId id="272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03.03.2011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772400" cy="2234679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Örgütsel Adalet</a:t>
            </a:r>
            <a:br>
              <a:rPr lang="tr-TR" dirty="0" smtClean="0"/>
            </a:br>
            <a:r>
              <a:rPr lang="tr-TR" dirty="0" smtClean="0"/>
              <a:t> ve </a:t>
            </a:r>
            <a:br>
              <a:rPr lang="tr-TR" dirty="0" smtClean="0"/>
            </a:br>
            <a:r>
              <a:rPr lang="tr-TR" dirty="0" smtClean="0"/>
              <a:t>Örgütsel Güven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832648"/>
          </a:xfrm>
        </p:spPr>
        <p:txBody>
          <a:bodyPr>
            <a:normAutofit/>
          </a:bodyPr>
          <a:lstStyle/>
          <a:p>
            <a:r>
              <a:rPr lang="tr-TR" sz="3600" dirty="0" smtClean="0"/>
              <a:t>Adalet en genel anlamıyla “hakka uygunluk, haklı ile haksızın </a:t>
            </a:r>
            <a:r>
              <a:rPr lang="tr-TR" sz="3600" dirty="0" smtClean="0"/>
              <a:t>ayırt edilmesi</a:t>
            </a:r>
            <a:r>
              <a:rPr lang="tr-TR" sz="3600" dirty="0" smtClean="0"/>
              <a:t>” demektir.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Bu </a:t>
            </a:r>
            <a:r>
              <a:rPr lang="tr-TR" sz="3600" dirty="0" smtClean="0"/>
              <a:t>anlamda hem bir durumu, hem de insanların </a:t>
            </a:r>
            <a:r>
              <a:rPr lang="tr-TR" sz="3600" dirty="0" smtClean="0"/>
              <a:t>davranışlarının tanımladığı </a:t>
            </a:r>
            <a:r>
              <a:rPr lang="tr-TR" sz="3600" dirty="0" smtClean="0"/>
              <a:t>için ahlak ve din kurallarıyla da ilişkilidir</a:t>
            </a:r>
            <a:r>
              <a:rPr lang="tr-TR" sz="3600" dirty="0" smtClean="0"/>
              <a:t>.</a:t>
            </a:r>
          </a:p>
          <a:p>
            <a:pPr>
              <a:buNone/>
            </a:pPr>
            <a:endParaRPr lang="tr-TR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600" dirty="0" smtClean="0"/>
              <a:t>Adalet, bir kavram olarak, insan davranışını ahlak açısından inceleyen ve eleştiren bir düşünceyi de içermektedir.</a:t>
            </a:r>
          </a:p>
          <a:p>
            <a:endParaRPr lang="tr-TR" sz="3600" dirty="0" smtClean="0"/>
          </a:p>
          <a:p>
            <a:r>
              <a:rPr lang="tr-TR" sz="3600" dirty="0" smtClean="0"/>
              <a:t>Adalet kavramı örgütlerde ödeme, ödül, özendirme vb. kaynakların dağıtımı ile ilişkili olarak ilgilenilmeye başlanan bir kavramdır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02627"/>
          </a:xfrm>
        </p:spPr>
        <p:txBody>
          <a:bodyPr>
            <a:noAutofit/>
          </a:bodyPr>
          <a:lstStyle/>
          <a:p>
            <a:r>
              <a:rPr lang="tr-TR" sz="3600" dirty="0" smtClean="0"/>
              <a:t>Örgütsel adalet teorisinin temelleri Adam’ın (1965) Eşitlik Teorisi’nden ortaya çıkmıştır</a:t>
            </a:r>
            <a:r>
              <a:rPr lang="tr-TR" sz="3600" dirty="0" smtClean="0"/>
              <a:t>.</a:t>
            </a:r>
          </a:p>
          <a:p>
            <a:endParaRPr lang="tr-TR" sz="3600" dirty="0" smtClean="0"/>
          </a:p>
          <a:p>
            <a:r>
              <a:rPr lang="tr-TR" sz="3600" dirty="0" smtClean="0"/>
              <a:t>Adams (1965) çalışanların değişimleri neden ve ne zaman adil ya da adil değil şeklinde </a:t>
            </a:r>
            <a:r>
              <a:rPr lang="tr-TR" sz="3600" dirty="0" smtClean="0"/>
              <a:t>ve adaletsiz </a:t>
            </a:r>
            <a:r>
              <a:rPr lang="tr-TR" sz="3600" dirty="0" smtClean="0"/>
              <a:t>algısı olduğu zaman nasıl tepki verdiklerini anlamak istemiştir</a:t>
            </a:r>
            <a:endParaRPr lang="tr-TR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93296"/>
          </a:xfrm>
        </p:spPr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z="3600" dirty="0" smtClean="0"/>
              <a:t>Adaletin </a:t>
            </a:r>
            <a:r>
              <a:rPr lang="tr-TR" sz="3600" dirty="0" smtClean="0"/>
              <a:t>algı olarak tanımlanmasının sebebi, örgütteki </a:t>
            </a:r>
            <a:r>
              <a:rPr lang="tr-TR" sz="3600" dirty="0" smtClean="0"/>
              <a:t>adaletin değerlendirilmesi </a:t>
            </a:r>
            <a:r>
              <a:rPr lang="tr-TR" sz="3600" dirty="0" smtClean="0"/>
              <a:t>örgütün bireye karşı ne kadar adaletli olduğuna bakılarak değil, </a:t>
            </a:r>
            <a:r>
              <a:rPr lang="tr-TR" sz="3600" dirty="0" smtClean="0"/>
              <a:t>bireyin örgütün </a:t>
            </a:r>
            <a:r>
              <a:rPr lang="tr-TR" sz="3600" dirty="0" smtClean="0"/>
              <a:t>davranışlarını ne kadar adil bulduğu ile yapılmasıdır. </a:t>
            </a:r>
            <a:endParaRPr lang="tr-TR" sz="3600" dirty="0" smtClean="0"/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8686800" cy="4954555"/>
          </a:xfrm>
        </p:spPr>
        <p:txBody>
          <a:bodyPr>
            <a:normAutofit fontScale="92500"/>
          </a:bodyPr>
          <a:lstStyle/>
          <a:p>
            <a:r>
              <a:rPr lang="tr-TR" sz="3600" dirty="0" smtClean="0"/>
              <a:t>Bireyler beklentileri karşılanmadığı zaman veya bekledikleri tavırları görmedikleri zaman haksızlığa uğradıklarını düşünürler. </a:t>
            </a:r>
          </a:p>
          <a:p>
            <a:endParaRPr lang="tr-TR" sz="3600" dirty="0" smtClean="0"/>
          </a:p>
          <a:p>
            <a:r>
              <a:rPr lang="tr-TR" sz="3600" dirty="0" smtClean="0"/>
              <a:t>Böyle adaletsiz bir durumun oluştuğunu gördüklerinde, adaleti sağlama veya adil davranışlarla karşılık verme yönünde motive olurlar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/>
          <a:lstStyle/>
          <a:p>
            <a:endParaRPr lang="tr-TR" sz="3600" dirty="0" smtClean="0"/>
          </a:p>
          <a:p>
            <a:r>
              <a:rPr lang="tr-TR" sz="3600" dirty="0" smtClean="0"/>
              <a:t>Bütün </a:t>
            </a:r>
            <a:r>
              <a:rPr lang="tr-TR" sz="3600" dirty="0" smtClean="0"/>
              <a:t>örgütlerde adalet olgusu mevcuttur.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Ne </a:t>
            </a:r>
            <a:r>
              <a:rPr lang="tr-TR" sz="3600" dirty="0" smtClean="0"/>
              <a:t>yazık ki, örgüt içinde bir adaletsizlik </a:t>
            </a:r>
            <a:r>
              <a:rPr lang="tr-TR" sz="3600" dirty="0" smtClean="0"/>
              <a:t>meydana gelip</a:t>
            </a:r>
            <a:r>
              <a:rPr lang="tr-TR" sz="3600" dirty="0" smtClean="0"/>
              <a:t>, örgütün ilgisi üzerine odaklanana kadar aktif olarak gündemde kalmaz. </a:t>
            </a:r>
            <a:endParaRPr lang="tr-TR" sz="3600" dirty="0" smtClean="0"/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170579"/>
          </a:xfrm>
        </p:spPr>
        <p:txBody>
          <a:bodyPr/>
          <a:lstStyle/>
          <a:p>
            <a:r>
              <a:rPr lang="tr-TR" sz="3600" dirty="0" smtClean="0"/>
              <a:t>Adalet duygusunu tetikleyen durumlar aşağıdaki gibi özetlenebilir;</a:t>
            </a:r>
          </a:p>
          <a:p>
            <a:r>
              <a:rPr lang="tr-TR" sz="3600" dirty="0" smtClean="0"/>
              <a:t>1.Olumsuz tepkiler alındığı zaman,</a:t>
            </a:r>
          </a:p>
          <a:p>
            <a:r>
              <a:rPr lang="tr-TR" sz="3600" dirty="0" smtClean="0"/>
              <a:t>2. Bir değişim sürecinde,</a:t>
            </a:r>
          </a:p>
          <a:p>
            <a:r>
              <a:rPr lang="tr-TR" sz="3600" dirty="0" smtClean="0"/>
              <a:t>3. Kaynaklar az olduğu zaman,</a:t>
            </a:r>
          </a:p>
          <a:p>
            <a:r>
              <a:rPr lang="tr-TR" sz="3600" dirty="0" smtClean="0"/>
              <a:t>4. Kişiler değişik düzeylerde örgüt içi yetkilere sahipken.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954555"/>
          </a:xfrm>
        </p:spPr>
        <p:txBody>
          <a:bodyPr/>
          <a:lstStyle/>
          <a:p>
            <a:r>
              <a:rPr lang="tr-TR" b="1" dirty="0" smtClean="0"/>
              <a:t>1. Dağıtımsal </a:t>
            </a:r>
            <a:r>
              <a:rPr lang="tr-TR" b="1" dirty="0" smtClean="0"/>
              <a:t>adalet: </a:t>
            </a:r>
            <a:r>
              <a:rPr lang="tr-TR" dirty="0" smtClean="0"/>
              <a:t>Dağıtımsal adalet, oransal </a:t>
            </a:r>
            <a:r>
              <a:rPr lang="tr-TR" dirty="0" smtClean="0"/>
              <a:t>ayları belirli standartlarda </a:t>
            </a:r>
            <a:r>
              <a:rPr lang="tr-TR" dirty="0" smtClean="0"/>
              <a:t>belirli fonksiyonel kurallara ve hükümlere göre tanımlanan kişilere </a:t>
            </a:r>
            <a:r>
              <a:rPr lang="tr-TR" dirty="0" smtClean="0"/>
              <a:t>kaynakların paylaştırılmasıdır</a:t>
            </a:r>
            <a:r>
              <a:rPr lang="tr-TR" dirty="0" smtClean="0"/>
              <a:t>. </a:t>
            </a:r>
            <a:endParaRPr lang="tr-TR" dirty="0" smtClean="0"/>
          </a:p>
          <a:p>
            <a:r>
              <a:rPr lang="tr-TR" dirty="0" smtClean="0"/>
              <a:t>Bireyler </a:t>
            </a:r>
            <a:r>
              <a:rPr lang="tr-TR" dirty="0" smtClean="0"/>
              <a:t>elde ettikleri sonuçları (gelir, prim, terfi, sosyal haklar gibi</a:t>
            </a:r>
            <a:r>
              <a:rPr lang="tr-TR" dirty="0" smtClean="0"/>
              <a:t>) adaletli </a:t>
            </a:r>
            <a:r>
              <a:rPr lang="tr-TR" dirty="0" smtClean="0"/>
              <a:t>veya adaletsiz olarak algılayabilir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Dağıtımsal adalette esas olan, bireylerin, dağıtılan kaynaklardan </a:t>
            </a:r>
            <a:r>
              <a:rPr lang="tr-TR" dirty="0" smtClean="0"/>
              <a:t>adil şekilde </a:t>
            </a:r>
            <a:r>
              <a:rPr lang="tr-TR" dirty="0" smtClean="0"/>
              <a:t>pay aldığını düşünmesidir</a:t>
            </a:r>
            <a:endParaRPr lang="tr-TR" b="1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tr-TR" dirty="0" smtClean="0"/>
              <a:t>Örgütsel Adaletin Boyutları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/>
          <a:lstStyle/>
          <a:p>
            <a:endParaRPr lang="tr-TR" dirty="0" smtClean="0"/>
          </a:p>
          <a:p>
            <a:r>
              <a:rPr lang="tr-TR" b="1" dirty="0" smtClean="0"/>
              <a:t>2</a:t>
            </a:r>
            <a:r>
              <a:rPr lang="tr-TR" b="1" dirty="0" smtClean="0"/>
              <a:t>. İşlemsel </a:t>
            </a:r>
            <a:r>
              <a:rPr lang="tr-TR" b="1" dirty="0" smtClean="0"/>
              <a:t>adalet:</a:t>
            </a:r>
          </a:p>
          <a:p>
            <a:endParaRPr lang="tr-TR" dirty="0" smtClean="0"/>
          </a:p>
          <a:p>
            <a:r>
              <a:rPr lang="tr-TR" dirty="0" smtClean="0"/>
              <a:t>Alınan </a:t>
            </a:r>
            <a:r>
              <a:rPr lang="tr-TR" dirty="0" smtClean="0"/>
              <a:t>kararın evrelerindeki dürüstlüğe işlemsel adalet denir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 smtClean="0"/>
              <a:t>Bunun güzel bir örneği, Amerikan yâda İngiliz mahkemeleridir. Mahkemede hâkim </a:t>
            </a:r>
            <a:r>
              <a:rPr lang="tr-TR" dirty="0" smtClean="0"/>
              <a:t>davanın yasalara </a:t>
            </a:r>
            <a:r>
              <a:rPr lang="tr-TR" dirty="0" smtClean="0"/>
              <a:t>uygun ve adil olarak sürmesinden sorumludur. Jüri ise, ceza ya da sonuca </a:t>
            </a:r>
            <a:r>
              <a:rPr lang="tr-TR" dirty="0" smtClean="0"/>
              <a:t>karar vermekle </a:t>
            </a:r>
            <a:r>
              <a:rPr lang="tr-TR" dirty="0" smtClean="0"/>
              <a:t>yükümlüdür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/>
          <a:lstStyle/>
          <a:p>
            <a:r>
              <a:rPr lang="tr-TR" dirty="0" smtClean="0"/>
              <a:t>İşlemsel adaletin </a:t>
            </a:r>
            <a:r>
              <a:rPr lang="tr-TR" dirty="0" smtClean="0"/>
              <a:t>iki alt boyutu vardır: Bunlardan birincisi, karar alma sürecinde kullanılan </a:t>
            </a:r>
            <a:r>
              <a:rPr lang="tr-TR" dirty="0" smtClean="0"/>
              <a:t>yöntemler ve </a:t>
            </a:r>
            <a:r>
              <a:rPr lang="tr-TR" dirty="0" smtClean="0"/>
              <a:t>uygulamaların yapısal özellikleriyle ilgilidir.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Yasal </a:t>
            </a:r>
            <a:r>
              <a:rPr lang="tr-TR" dirty="0" smtClean="0"/>
              <a:t>işlemler olarak da adlandırılan </a:t>
            </a:r>
            <a:r>
              <a:rPr lang="tr-TR" dirty="0" smtClean="0"/>
              <a:t>bu boyut</a:t>
            </a:r>
            <a:r>
              <a:rPr lang="tr-TR" dirty="0" smtClean="0"/>
              <a:t>, kararlar alınmadan önce çalışanlara söz hakkı verilmesini, fikir ve </a:t>
            </a:r>
            <a:r>
              <a:rPr lang="tr-TR" dirty="0" smtClean="0"/>
              <a:t>görüşlerinin dinlenmesini </a:t>
            </a:r>
            <a:r>
              <a:rPr lang="tr-TR" dirty="0" smtClean="0"/>
              <a:t>kapsar.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İkinci </a:t>
            </a:r>
            <a:r>
              <a:rPr lang="tr-TR" dirty="0" smtClean="0"/>
              <a:t>boyut ise, karar alma sürecinde kullanılan politika </a:t>
            </a:r>
            <a:r>
              <a:rPr lang="tr-TR" dirty="0" smtClean="0"/>
              <a:t>ve uygulamaların </a:t>
            </a:r>
            <a:r>
              <a:rPr lang="tr-TR" dirty="0" smtClean="0"/>
              <a:t>karar alıcılar tarafından uygulanma şekli ile ilgilidir.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r>
              <a:rPr lang="tr-TR" sz="3600" b="1" dirty="0" smtClean="0"/>
              <a:t>3</a:t>
            </a:r>
            <a:r>
              <a:rPr lang="tr-TR" sz="3600" b="1" dirty="0" smtClean="0"/>
              <a:t>. Etkileşimsel </a:t>
            </a:r>
            <a:r>
              <a:rPr lang="tr-TR" sz="3600" b="1" dirty="0" smtClean="0"/>
              <a:t>Adalet</a:t>
            </a:r>
          </a:p>
          <a:p>
            <a:r>
              <a:rPr lang="nb-NO" sz="3600" dirty="0" smtClean="0"/>
              <a:t>Bies (2001) etkileşimsel adaleti, “</a:t>
            </a:r>
            <a:r>
              <a:rPr lang="nb-NO" sz="3600" dirty="0" smtClean="0"/>
              <a:t>örgütsel</a:t>
            </a:r>
            <a:r>
              <a:rPr lang="tr-TR" sz="3600" dirty="0" smtClean="0"/>
              <a:t> işlemler </a:t>
            </a:r>
            <a:r>
              <a:rPr lang="tr-TR" sz="3600" dirty="0" smtClean="0"/>
              <a:t>uygulanırken insanların maruz kaldığı tutum ve davranışların niteliği” </a:t>
            </a:r>
            <a:r>
              <a:rPr lang="tr-TR" sz="3600" dirty="0" smtClean="0"/>
              <a:t>olarak tanımlamıştır</a:t>
            </a:r>
            <a:r>
              <a:rPr lang="tr-TR" sz="3600" dirty="0" smtClean="0"/>
              <a:t>. Bir başka tanımla, “karar alındığında bunun bireylere nasıl söylendiği </a:t>
            </a:r>
            <a:r>
              <a:rPr lang="tr-TR" sz="3600" dirty="0" smtClean="0"/>
              <a:t>veya söyleneceği </a:t>
            </a:r>
            <a:r>
              <a:rPr lang="tr-TR" sz="3600" dirty="0" smtClean="0"/>
              <a:t>ile ilgili adalet algılamasıdır</a:t>
            </a:r>
            <a:r>
              <a:rPr lang="tr-TR" sz="3600" dirty="0" smtClean="0"/>
              <a:t>”.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098571"/>
          </a:xfrm>
        </p:spPr>
        <p:txBody>
          <a:bodyPr>
            <a:normAutofit lnSpcReduction="10000"/>
          </a:bodyPr>
          <a:lstStyle/>
          <a:p>
            <a:r>
              <a:rPr lang="tr-TR" sz="3600" b="1" dirty="0" smtClean="0"/>
              <a:t>4. İlişki </a:t>
            </a:r>
            <a:r>
              <a:rPr lang="tr-TR" sz="3600" b="1" dirty="0" smtClean="0"/>
              <a:t>adaleti</a:t>
            </a:r>
          </a:p>
          <a:p>
            <a:endParaRPr lang="tr-TR" sz="3600" b="1" dirty="0" smtClean="0"/>
          </a:p>
          <a:p>
            <a:r>
              <a:rPr lang="tr-TR" sz="3600" dirty="0" smtClean="0"/>
              <a:t>İlişki adaleti, grup davranışlarına odaklanır ve gruplardaki belli kimlikleri olan bireylerin oluşturduğu sosyal kimliklere saygıya odaklanır. İlişki adaleti grup değeri modeli ve ilişkileri geliştirilmesi modellerinden oluşur.</a:t>
            </a:r>
            <a:endParaRPr lang="tr-TR" sz="3600" b="1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8686800" cy="6007291"/>
          </a:xfrm>
        </p:spPr>
        <p:txBody>
          <a:bodyPr>
            <a:noAutofit/>
          </a:bodyPr>
          <a:lstStyle/>
          <a:p>
            <a:r>
              <a:rPr lang="tr-TR" sz="3600" b="1" dirty="0" smtClean="0"/>
              <a:t>5. Bilgi </a:t>
            </a:r>
            <a:r>
              <a:rPr lang="tr-TR" sz="3600" b="1" dirty="0" smtClean="0"/>
              <a:t>adaleti</a:t>
            </a:r>
          </a:p>
          <a:p>
            <a:r>
              <a:rPr lang="tr-TR" sz="3600" dirty="0" smtClean="0"/>
              <a:t>Bilgi adaleti, örgütsel kaynakların dağıtımına ilişkin </a:t>
            </a:r>
            <a:r>
              <a:rPr lang="tr-TR" sz="3600" dirty="0" smtClean="0"/>
              <a:t>olarak çalışanların </a:t>
            </a:r>
            <a:r>
              <a:rPr lang="tr-TR" sz="3600" dirty="0" smtClean="0"/>
              <a:t>bilgilendirilmesi ve örgütte olanları çalışanların adil ve dürüst bir </a:t>
            </a:r>
            <a:r>
              <a:rPr lang="tr-TR" sz="3600" dirty="0" smtClean="0"/>
              <a:t>biçimde bilgilendirilmesi </a:t>
            </a:r>
            <a:r>
              <a:rPr lang="tr-TR" sz="3600" dirty="0" smtClean="0"/>
              <a:t>sürecini açıklamaktadır</a:t>
            </a:r>
            <a:r>
              <a:rPr lang="tr-TR" sz="3600" dirty="0" smtClean="0"/>
              <a:t>.</a:t>
            </a:r>
          </a:p>
          <a:p>
            <a:r>
              <a:rPr lang="tr-TR" sz="3600" dirty="0" smtClean="0"/>
              <a:t> </a:t>
            </a:r>
            <a:r>
              <a:rPr lang="tr-TR" sz="3600" dirty="0" smtClean="0"/>
              <a:t>Bilgi adaleti, örgütte süreç işlerken ne kadar </a:t>
            </a:r>
            <a:r>
              <a:rPr lang="tr-TR" sz="3600" dirty="0" smtClean="0"/>
              <a:t>bilginin paylaşıldığı </a:t>
            </a:r>
            <a:r>
              <a:rPr lang="tr-TR" sz="3600" dirty="0" smtClean="0"/>
              <a:t>ile de ilişkilidir</a:t>
            </a:r>
            <a:endParaRPr lang="tr-TR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</p:spPr>
        <p:txBody>
          <a:bodyPr>
            <a:normAutofit fontScale="92500" lnSpcReduction="20000"/>
          </a:bodyPr>
          <a:lstStyle/>
          <a:p>
            <a:endParaRPr lang="tr-TR" dirty="0" smtClean="0"/>
          </a:p>
          <a:p>
            <a:r>
              <a:rPr lang="tr-TR" sz="3900" dirty="0" smtClean="0"/>
              <a:t>Örgütte çalışanlar</a:t>
            </a:r>
            <a:r>
              <a:rPr lang="tr-TR" sz="3900" dirty="0" smtClean="0"/>
              <a:t>, örgüt yaşamının </a:t>
            </a:r>
            <a:r>
              <a:rPr lang="tr-TR" sz="3900" dirty="0" smtClean="0"/>
              <a:t>kurallarına </a:t>
            </a:r>
            <a:r>
              <a:rPr lang="tr-TR" sz="3900" dirty="0" smtClean="0"/>
              <a:t>uyduğunda çalışanlar arası ilişkileri; kurallar da </a:t>
            </a:r>
            <a:r>
              <a:rPr lang="tr-TR" sz="3900" dirty="0" smtClean="0"/>
              <a:t>eşit uygulandığında </a:t>
            </a:r>
            <a:r>
              <a:rPr lang="tr-TR" sz="3900" dirty="0" smtClean="0"/>
              <a:t>da yöneticilerle çalışanlar arası </a:t>
            </a:r>
            <a:r>
              <a:rPr lang="tr-TR" sz="3900" dirty="0" smtClean="0"/>
              <a:t>ilişkiler </a:t>
            </a:r>
            <a:r>
              <a:rPr lang="tr-TR" sz="3900" dirty="0" smtClean="0"/>
              <a:t>etkilenir ve örgüt içi ilişkiler </a:t>
            </a:r>
            <a:r>
              <a:rPr lang="tr-TR" sz="3900" dirty="0" smtClean="0"/>
              <a:t>büyük ölçüde </a:t>
            </a:r>
            <a:r>
              <a:rPr lang="tr-TR" sz="3900" dirty="0" smtClean="0"/>
              <a:t>sorunsuz olur ve uyumla devam eder. </a:t>
            </a:r>
            <a:endParaRPr lang="tr-TR" sz="3900" dirty="0" smtClean="0"/>
          </a:p>
          <a:p>
            <a:endParaRPr lang="tr-TR" sz="3900" dirty="0" smtClean="0"/>
          </a:p>
          <a:p>
            <a:r>
              <a:rPr lang="tr-TR" sz="3900" dirty="0" smtClean="0"/>
              <a:t>Kuralların </a:t>
            </a:r>
            <a:r>
              <a:rPr lang="tr-TR" sz="3900" dirty="0" smtClean="0"/>
              <a:t>herkese eşit uygulanmaması </a:t>
            </a:r>
            <a:r>
              <a:rPr lang="tr-TR" sz="3900" dirty="0" smtClean="0"/>
              <a:t>ise sorunların </a:t>
            </a:r>
            <a:r>
              <a:rPr lang="tr-TR" sz="3900" dirty="0" smtClean="0"/>
              <a:t>yaşanmasına ve örgütte adaletsizlik baş göstermesine neden </a:t>
            </a:r>
            <a:r>
              <a:rPr lang="tr-TR" sz="3900" dirty="0" smtClean="0"/>
              <a:t>olur.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600" dirty="0" smtClean="0"/>
              <a:t>Örgütlerini yaşatmak ve geliştirmek amacında olan yöneticiler, örgütlerinin ne derece adil olduğu ya da çalışanlarınca ne derecede adil algılandığı konusu üzerinde hassasiyetle durmalıdır.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098571"/>
          </a:xfrm>
        </p:spPr>
        <p:txBody>
          <a:bodyPr>
            <a:noAutofit/>
          </a:bodyPr>
          <a:lstStyle/>
          <a:p>
            <a:r>
              <a:rPr lang="tr-TR" sz="3600" dirty="0" smtClean="0"/>
              <a:t>Güven hem birey, hem de örgüt düzeyinde oluşmaktadır; </a:t>
            </a:r>
            <a:r>
              <a:rPr lang="tr-TR" sz="3600" dirty="0" smtClean="0"/>
              <a:t>fakat kişiye </a:t>
            </a:r>
            <a:r>
              <a:rPr lang="tr-TR" sz="3600" dirty="0" smtClean="0"/>
              <a:t>güven ve örgüte güven birbirlerinden farklı kavramlardır</a:t>
            </a:r>
            <a:r>
              <a:rPr lang="tr-TR" sz="3600" dirty="0" smtClean="0"/>
              <a:t>.</a:t>
            </a:r>
          </a:p>
          <a:p>
            <a:r>
              <a:rPr lang="tr-TR" sz="3600" dirty="0" smtClean="0"/>
              <a:t> </a:t>
            </a:r>
            <a:r>
              <a:rPr lang="tr-TR" sz="3600" dirty="0" err="1" smtClean="0"/>
              <a:t>Luman’ın</a:t>
            </a:r>
            <a:r>
              <a:rPr lang="tr-TR" sz="3600" dirty="0" smtClean="0"/>
              <a:t> (</a:t>
            </a:r>
            <a:r>
              <a:rPr lang="tr-TR" sz="3600" dirty="0" smtClean="0"/>
              <a:t>1989) yapmış olduğu ayrıma göre kişiye güven, kişiler arası </a:t>
            </a:r>
            <a:r>
              <a:rPr lang="tr-TR" sz="3600" dirty="0" smtClean="0"/>
              <a:t>farklara dayalıdır </a:t>
            </a:r>
            <a:r>
              <a:rPr lang="tr-TR" sz="3600" dirty="0" smtClean="0"/>
              <a:t>ve kişiye özeldir. </a:t>
            </a:r>
            <a:endParaRPr lang="tr-TR" sz="3600" dirty="0" smtClean="0"/>
          </a:p>
          <a:p>
            <a:r>
              <a:rPr lang="tr-TR" sz="3600" dirty="0" smtClean="0"/>
              <a:t>Örgütsel </a:t>
            </a:r>
            <a:r>
              <a:rPr lang="tr-TR" sz="3600" dirty="0" smtClean="0"/>
              <a:t>güven ise kişilerden çok </a:t>
            </a:r>
            <a:r>
              <a:rPr lang="tr-TR" sz="3600" dirty="0" smtClean="0"/>
              <a:t>kurumlara odaklıdır</a:t>
            </a:r>
            <a:r>
              <a:rPr lang="tr-TR" sz="3600" dirty="0" smtClean="0"/>
              <a:t>.</a:t>
            </a:r>
            <a:endParaRPr lang="tr-TR" sz="36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tr-TR" dirty="0" smtClean="0"/>
              <a:t>Güven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954555"/>
          </a:xfrm>
        </p:spPr>
        <p:txBody>
          <a:bodyPr>
            <a:noAutofit/>
          </a:bodyPr>
          <a:lstStyle/>
          <a:p>
            <a:r>
              <a:rPr lang="tr-TR" sz="3200" dirty="0" smtClean="0"/>
              <a:t>Örgütsel güven bir işverenin içindeki güven ve destek hissi olup işverenin açık sözlü olacağı </a:t>
            </a:r>
            <a:r>
              <a:rPr lang="tr-TR" sz="3200" dirty="0" smtClean="0"/>
              <a:t>ve taahhütlerini </a:t>
            </a:r>
            <a:r>
              <a:rPr lang="tr-TR" sz="3200" dirty="0" smtClean="0"/>
              <a:t>yerine getireceği inancını ifade etmektedir. </a:t>
            </a:r>
            <a:endParaRPr lang="tr-TR" sz="3200" dirty="0" smtClean="0"/>
          </a:p>
          <a:p>
            <a:r>
              <a:rPr lang="tr-TR" sz="3200" dirty="0" smtClean="0"/>
              <a:t>“</a:t>
            </a:r>
            <a:r>
              <a:rPr lang="tr-TR" sz="3200" dirty="0" smtClean="0"/>
              <a:t>Güven bütün ilişkilerin özüdür. </a:t>
            </a:r>
            <a:r>
              <a:rPr lang="tr-TR" sz="3200" dirty="0" smtClean="0"/>
              <a:t>Güvenin insanları </a:t>
            </a:r>
            <a:r>
              <a:rPr lang="tr-TR" sz="3200" dirty="0" smtClean="0"/>
              <a:t>bir arada tutacağı ve kendilerine bir güven hissi vereceği düşünülmektedir. </a:t>
            </a:r>
            <a:r>
              <a:rPr lang="tr-TR" sz="3200" dirty="0" smtClean="0"/>
              <a:t>Güven kırılgan </a:t>
            </a:r>
            <a:r>
              <a:rPr lang="tr-TR" sz="3200" dirty="0" smtClean="0"/>
              <a:t>bir şeydir, genellikle kazanıldıktan sonra yavaş bir hızda büyümesine karşı bir </a:t>
            </a:r>
            <a:r>
              <a:rPr lang="tr-TR" sz="3200" dirty="0" smtClean="0"/>
              <a:t>anda kaybedilebilir</a:t>
            </a:r>
            <a:endParaRPr lang="tr-TR" sz="32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tr-TR" dirty="0" smtClean="0"/>
              <a:t>Örgütsel Güven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02627"/>
          </a:xfrm>
        </p:spPr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z="3600" dirty="0" err="1" smtClean="0"/>
              <a:t>Nooderhaven</a:t>
            </a:r>
            <a:r>
              <a:rPr lang="tr-TR" sz="3600" dirty="0" smtClean="0"/>
              <a:t> </a:t>
            </a:r>
            <a:r>
              <a:rPr lang="tr-TR" sz="3600" dirty="0" smtClean="0"/>
              <a:t>(1992), örgütsel güvenin örgütün kimliğine </a:t>
            </a:r>
            <a:r>
              <a:rPr lang="tr-TR" sz="3600" dirty="0" smtClean="0"/>
              <a:t>veya kişiliğine </a:t>
            </a:r>
            <a:r>
              <a:rPr lang="tr-TR" sz="3600" dirty="0" smtClean="0"/>
              <a:t>olan güveni temsil ettiğini ve bunun küçük çaplı örgütler için </a:t>
            </a:r>
            <a:r>
              <a:rPr lang="tr-TR" sz="3600" dirty="0" smtClean="0"/>
              <a:t>örgüt sahibinin </a:t>
            </a:r>
            <a:r>
              <a:rPr lang="tr-TR" sz="3600" dirty="0" smtClean="0"/>
              <a:t>(liderinin) kişiliğinden, merkezi yapısından veya örgüt </a:t>
            </a:r>
            <a:r>
              <a:rPr lang="tr-TR" sz="3600" dirty="0" smtClean="0"/>
              <a:t>kültüründen kaynaklanabileceğini </a:t>
            </a:r>
            <a:r>
              <a:rPr lang="tr-TR" sz="3600" dirty="0" smtClean="0"/>
              <a:t>belirtmiştir.</a:t>
            </a:r>
            <a:endParaRPr lang="tr-TR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Güveni </a:t>
            </a:r>
            <a:r>
              <a:rPr lang="tr-TR" dirty="0" smtClean="0"/>
              <a:t>“bir tarafın diğer tarafın eylemlerine </a:t>
            </a:r>
            <a:r>
              <a:rPr lang="tr-TR" dirty="0" smtClean="0"/>
              <a:t>savunmasız kalma </a:t>
            </a:r>
            <a:r>
              <a:rPr lang="tr-TR" dirty="0" smtClean="0"/>
              <a:t>istekliliği” olarak tanımlamakta olup </a:t>
            </a:r>
            <a:r>
              <a:rPr lang="tr-TR" dirty="0" smtClean="0"/>
              <a:t>diğer </a:t>
            </a:r>
            <a:r>
              <a:rPr lang="tr-TR" dirty="0" smtClean="0"/>
              <a:t>tarafın</a:t>
            </a:r>
            <a:r>
              <a:rPr lang="tr-TR" dirty="0" smtClean="0"/>
              <a:t>, güven </a:t>
            </a:r>
            <a:r>
              <a:rPr lang="tr-TR" dirty="0" smtClean="0"/>
              <a:t>veren kişi için önemli olan belirli bir eylemi öteki tarafı kontrol etme ve </a:t>
            </a:r>
            <a:r>
              <a:rPr lang="tr-TR" dirty="0" smtClean="0"/>
              <a:t>gözlemleme yeteneğine </a:t>
            </a:r>
            <a:r>
              <a:rPr lang="tr-TR" dirty="0" smtClean="0"/>
              <a:t>bakmaksızın icra edeceğine inanması olarak ifade etmektedir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 smtClean="0"/>
              <a:t>Bu korunmasızlık, </a:t>
            </a:r>
            <a:r>
              <a:rPr lang="tr-TR" dirty="0" smtClean="0"/>
              <a:t>diğer tarafın </a:t>
            </a:r>
            <a:r>
              <a:rPr lang="tr-TR" dirty="0" smtClean="0"/>
              <a:t>uygun bir şekilde hareket etme niyetinde olması ve bunu icra etmesiyle ilişkili olarak </a:t>
            </a:r>
            <a:r>
              <a:rPr lang="tr-TR" dirty="0" smtClean="0"/>
              <a:t>ortaya çıkan </a:t>
            </a:r>
            <a:r>
              <a:rPr lang="tr-TR" dirty="0" smtClean="0"/>
              <a:t>belirsizlik riskinden kaynaklanmaktadır.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</p:spPr>
        <p:txBody>
          <a:bodyPr>
            <a:noAutofit/>
          </a:bodyPr>
          <a:lstStyle/>
          <a:p>
            <a:r>
              <a:rPr lang="tr-TR" sz="3600" dirty="0" err="1" smtClean="0"/>
              <a:t>Blau</a:t>
            </a:r>
            <a:r>
              <a:rPr lang="tr-TR" sz="3600" dirty="0" smtClean="0"/>
              <a:t> (1964)' ya göre güven ilgili taraflar arasındaki çıkarların (faydaların) mübadelesi ile </a:t>
            </a:r>
            <a:r>
              <a:rPr lang="tr-TR" sz="3600" dirty="0" smtClean="0"/>
              <a:t>ortaya çıkmaktadır</a:t>
            </a:r>
            <a:r>
              <a:rPr lang="tr-TR" sz="3600" dirty="0" smtClean="0"/>
              <a:t>. </a:t>
            </a:r>
            <a:endParaRPr lang="tr-TR" sz="3600" dirty="0" smtClean="0"/>
          </a:p>
          <a:p>
            <a:r>
              <a:rPr lang="tr-TR" sz="3600" dirty="0" smtClean="0"/>
              <a:t>Herhangi </a:t>
            </a:r>
            <a:r>
              <a:rPr lang="tr-TR" sz="3600" dirty="0" smtClean="0"/>
              <a:t>bir bağlayıcı yazılı sözleşmenin olmadığı belirsiz </a:t>
            </a:r>
            <a:r>
              <a:rPr lang="tr-TR" sz="3600" dirty="0" smtClean="0"/>
              <a:t>yükümlülükler içermesinden </a:t>
            </a:r>
            <a:r>
              <a:rPr lang="tr-TR" sz="3600" dirty="0" smtClean="0"/>
              <a:t>dolayı başarılı sosyal mübadeleler güveni oluşturur</a:t>
            </a:r>
            <a:r>
              <a:rPr lang="tr-TR" sz="3600" dirty="0" smtClean="0"/>
              <a:t>.</a:t>
            </a:r>
            <a:endParaRPr lang="tr-TR" sz="3600" dirty="0" smtClean="0"/>
          </a:p>
          <a:p>
            <a:r>
              <a:rPr lang="tr-TR" sz="3600" dirty="0" smtClean="0"/>
              <a:t> </a:t>
            </a:r>
            <a:r>
              <a:rPr lang="tr-TR" sz="3600" dirty="0" smtClean="0"/>
              <a:t>Bu da ilişkilerde </a:t>
            </a:r>
            <a:r>
              <a:rPr lang="tr-TR" sz="3600" dirty="0" smtClean="0"/>
              <a:t>karşılıklı destek </a:t>
            </a:r>
            <a:r>
              <a:rPr lang="tr-TR" sz="3600" dirty="0" smtClean="0"/>
              <a:t>ve yatırımın önemli bir göstergesidir. </a:t>
            </a:r>
            <a:endParaRPr lang="tr-TR" sz="36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/>
          <a:lstStyle/>
          <a:p>
            <a:r>
              <a:rPr lang="tr-TR" sz="3600" dirty="0" smtClean="0"/>
              <a:t>Güvensizlik insanları değişime </a:t>
            </a:r>
            <a:r>
              <a:rPr lang="tr-TR" sz="3600" dirty="0" smtClean="0"/>
              <a:t>karşı direndirir (</a:t>
            </a:r>
            <a:r>
              <a:rPr lang="tr-TR" sz="3600" dirty="0" err="1" smtClean="0"/>
              <a:t>Slater</a:t>
            </a:r>
            <a:r>
              <a:rPr lang="tr-TR" sz="3600" dirty="0" smtClean="0"/>
              <a:t>,2000).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Güven </a:t>
            </a:r>
            <a:r>
              <a:rPr lang="tr-TR" sz="3600" dirty="0" smtClean="0"/>
              <a:t>işbirliğine ve takım </a:t>
            </a:r>
            <a:r>
              <a:rPr lang="tr-TR" sz="3600" dirty="0" smtClean="0"/>
              <a:t>çalışmasına dayalı </a:t>
            </a:r>
            <a:r>
              <a:rPr lang="tr-TR" sz="3600" dirty="0" smtClean="0"/>
              <a:t>önkoşullarından birisidir.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Güven </a:t>
            </a:r>
            <a:r>
              <a:rPr lang="tr-TR" sz="3600" dirty="0" smtClean="0"/>
              <a:t>işlerin yapılış maliyetlerini </a:t>
            </a:r>
            <a:r>
              <a:rPr lang="tr-TR" sz="3600" dirty="0" smtClean="0"/>
              <a:t>minimize eder</a:t>
            </a:r>
            <a:r>
              <a:rPr lang="tr-TR" sz="3600" dirty="0" smtClean="0"/>
              <a:t>. </a:t>
            </a:r>
            <a:endParaRPr lang="tr-TR" sz="3600" dirty="0" smtClean="0"/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02627"/>
          </a:xfrm>
        </p:spPr>
        <p:txBody>
          <a:bodyPr/>
          <a:lstStyle/>
          <a:p>
            <a:r>
              <a:rPr lang="tr-TR" sz="3600" dirty="0" smtClean="0"/>
              <a:t>Kendilerini güvensiz bir ortamda hisseden çalışanlar motivasyon, hoşgörü ve merhametten yoksun kalır. Buluş yetenekleri gelişmez (James,1997). </a:t>
            </a:r>
          </a:p>
          <a:p>
            <a:r>
              <a:rPr lang="tr-TR" sz="3600" dirty="0" smtClean="0"/>
              <a:t>İnsanlar çalışma ortamlarının emniyetli ve güven verici olduğunu hissetmedikçe, yaratıcılıklarını ortaya çıkarmayacaktır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404664"/>
            <a:ext cx="8686800" cy="5904656"/>
          </a:xfrm>
        </p:spPr>
        <p:txBody>
          <a:bodyPr>
            <a:normAutofit/>
          </a:bodyPr>
          <a:lstStyle/>
          <a:p>
            <a:r>
              <a:rPr lang="tr-TR" sz="3600" dirty="0" smtClean="0"/>
              <a:t>Örneğin </a:t>
            </a:r>
            <a:r>
              <a:rPr lang="tr-TR" sz="3600" dirty="0" err="1" smtClean="0"/>
              <a:t>Reinke</a:t>
            </a:r>
            <a:r>
              <a:rPr lang="tr-TR" sz="3600" dirty="0" smtClean="0"/>
              <a:t> (2003)' e göre; çalışanların ve üstlerinin arasındaki güven seviyesi, çalışanların yeni bir değer sistemini kabul etmesindeki </a:t>
            </a:r>
            <a:r>
              <a:rPr lang="tr-TR" sz="3600" dirty="0" smtClean="0"/>
              <a:t>en güçlü </a:t>
            </a:r>
            <a:r>
              <a:rPr lang="tr-TR" sz="3600" dirty="0" smtClean="0"/>
              <a:t>göstergesidir. </a:t>
            </a:r>
            <a:endParaRPr lang="tr-TR" sz="3600" dirty="0" smtClean="0"/>
          </a:p>
          <a:p>
            <a:r>
              <a:rPr lang="tr-TR" sz="3600" dirty="0" smtClean="0"/>
              <a:t>Buna </a:t>
            </a:r>
            <a:r>
              <a:rPr lang="tr-TR" sz="3600" dirty="0" smtClean="0"/>
              <a:t>benzer olarak </a:t>
            </a:r>
            <a:r>
              <a:rPr lang="tr-TR" sz="3600" dirty="0" err="1" smtClean="0"/>
              <a:t>Condrey</a:t>
            </a:r>
            <a:r>
              <a:rPr lang="tr-TR" sz="3600" dirty="0" smtClean="0"/>
              <a:t> (1995); örgütlerine karşı güvenleri </a:t>
            </a:r>
            <a:r>
              <a:rPr lang="tr-TR" sz="3600" dirty="0" smtClean="0"/>
              <a:t>olan yöneticilerin </a:t>
            </a:r>
            <a:r>
              <a:rPr lang="tr-TR" sz="3600" dirty="0" smtClean="0"/>
              <a:t>değişim sürecinde amirlerinin temel rolünün olduğuna inandıklarını belirtmiştir</a:t>
            </a:r>
            <a:r>
              <a:rPr lang="tr-TR" sz="3600" dirty="0" smtClean="0"/>
              <a:t>.</a:t>
            </a:r>
            <a:endParaRPr lang="tr-TR" sz="36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600" dirty="0" smtClean="0"/>
              <a:t>Bununla beraber bu yöneticilerin yeni bir </a:t>
            </a:r>
            <a:r>
              <a:rPr lang="tr-TR" sz="3600" dirty="0" err="1" smtClean="0"/>
              <a:t>iky</a:t>
            </a:r>
            <a:r>
              <a:rPr lang="tr-TR" sz="3600" dirty="0" smtClean="0"/>
              <a:t> sistemine karşı bakış açıları daha pozitif olmakta ve bu yeni sisteme katılmaktan dolayı daha fazla motive olmaktadırlar.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>
            <a:normAutofit/>
          </a:bodyPr>
          <a:lstStyle/>
          <a:p>
            <a:r>
              <a:rPr lang="tr-TR" sz="3600" dirty="0" smtClean="0"/>
              <a:t>Güven, örgüt ikliminin, </a:t>
            </a:r>
            <a:r>
              <a:rPr lang="tr-TR" sz="3600" dirty="0" err="1" smtClean="0"/>
              <a:t>işgören</a:t>
            </a:r>
            <a:r>
              <a:rPr lang="tr-TR" sz="3600" dirty="0" smtClean="0"/>
              <a:t> performansının ve örgüte </a:t>
            </a:r>
            <a:r>
              <a:rPr lang="tr-TR" sz="3600" dirty="0" smtClean="0"/>
              <a:t>olan bağlılığın </a:t>
            </a:r>
            <a:r>
              <a:rPr lang="tr-TR" sz="3600" dirty="0" smtClean="0"/>
              <a:t>belirlenmesinde önemli bir faktör olmaktadır.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Örgüte </a:t>
            </a:r>
            <a:r>
              <a:rPr lang="tr-TR" sz="3600" dirty="0" smtClean="0"/>
              <a:t>olan </a:t>
            </a:r>
            <a:r>
              <a:rPr lang="tr-TR" sz="3600" dirty="0" smtClean="0"/>
              <a:t>güven grup </a:t>
            </a:r>
            <a:r>
              <a:rPr lang="tr-TR" sz="3600" dirty="0" smtClean="0"/>
              <a:t>dayanışmasını, örgüte aidiyetlik duygusunu, iş tatminini ve </a:t>
            </a:r>
            <a:r>
              <a:rPr lang="tr-TR" sz="3600" dirty="0" smtClean="0"/>
              <a:t>kararlarda hakkaniyet </a:t>
            </a:r>
            <a:r>
              <a:rPr lang="tr-TR" sz="3600" dirty="0" smtClean="0"/>
              <a:t>algılayışını önemli ölçüde </a:t>
            </a:r>
            <a:r>
              <a:rPr lang="tr-TR" sz="3600" dirty="0" smtClean="0"/>
              <a:t>etkilemektedir.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02627"/>
          </a:xfrm>
        </p:spPr>
        <p:txBody>
          <a:bodyPr/>
          <a:lstStyle/>
          <a:p>
            <a:r>
              <a:rPr lang="tr-TR" sz="3600" dirty="0" smtClean="0"/>
              <a:t>Yani kişiler arası güvenin hakim olduğu iş ortamlarında, iş süreçleri daha etkili bir şekilde işlemekte ve </a:t>
            </a:r>
            <a:r>
              <a:rPr lang="tr-TR" sz="3600" dirty="0" err="1" smtClean="0"/>
              <a:t>işgören</a:t>
            </a:r>
            <a:r>
              <a:rPr lang="tr-TR" sz="3600" dirty="0" smtClean="0"/>
              <a:t> performansı artmaktadır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Örgütsel </a:t>
            </a:r>
            <a:r>
              <a:rPr lang="tr-TR" sz="3600" dirty="0" smtClean="0"/>
              <a:t>amaçlara ulaşma ve onları elde etme derecesi olarak tanımlanan örgütsel etkinlik, örgütsel güven sayesinde mümkün olabilmektedir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r>
              <a:rPr lang="tr-TR" sz="3200" dirty="0" smtClean="0"/>
              <a:t>Örgütsel bağlılık; </a:t>
            </a:r>
            <a:r>
              <a:rPr lang="tr-TR" sz="3200" dirty="0" err="1" smtClean="0"/>
              <a:t>işgörenlerin</a:t>
            </a:r>
            <a:r>
              <a:rPr lang="tr-TR" sz="3200" dirty="0" smtClean="0"/>
              <a:t> örgüt içinde kalma isteği, </a:t>
            </a:r>
            <a:r>
              <a:rPr lang="tr-TR" sz="3200" dirty="0" smtClean="0"/>
              <a:t>örgütün amaç </a:t>
            </a:r>
            <a:r>
              <a:rPr lang="tr-TR" sz="3200" dirty="0" smtClean="0"/>
              <a:t>ve değerlerine olan bağlılığı olarak </a:t>
            </a:r>
            <a:r>
              <a:rPr lang="tr-TR" sz="3200" dirty="0" smtClean="0"/>
              <a:t>tanımlanmaktadır.</a:t>
            </a:r>
          </a:p>
          <a:p>
            <a:endParaRPr lang="tr-TR" sz="3200" dirty="0" smtClean="0"/>
          </a:p>
          <a:p>
            <a:r>
              <a:rPr lang="tr-TR" sz="3200" dirty="0" smtClean="0"/>
              <a:t>Bir </a:t>
            </a:r>
            <a:r>
              <a:rPr lang="tr-TR" sz="3200" dirty="0" smtClean="0"/>
              <a:t>başka ifadeyle örgütsel bağlılık, örgütün </a:t>
            </a:r>
            <a:r>
              <a:rPr lang="tr-TR" sz="3200" dirty="0" smtClean="0"/>
              <a:t>tüm etkinliği</a:t>
            </a:r>
            <a:r>
              <a:rPr lang="tr-TR" sz="3200" dirty="0" smtClean="0"/>
              <a:t>, çıkarı ve başarısı ile </a:t>
            </a:r>
            <a:r>
              <a:rPr lang="tr-TR" sz="3200" dirty="0" err="1" smtClean="0"/>
              <a:t>kimliklenmedir</a:t>
            </a:r>
            <a:r>
              <a:rPr lang="tr-TR" sz="3200" dirty="0" smtClean="0"/>
              <a:t>. </a:t>
            </a:r>
            <a:endParaRPr lang="tr-TR" sz="3200" dirty="0" smtClean="0"/>
          </a:p>
          <a:p>
            <a:r>
              <a:rPr lang="tr-TR" sz="3200" dirty="0" smtClean="0"/>
              <a:t>Örgütsel </a:t>
            </a:r>
            <a:r>
              <a:rPr lang="tr-TR" sz="3200" dirty="0" smtClean="0"/>
              <a:t>bağlılık, </a:t>
            </a:r>
            <a:r>
              <a:rPr lang="tr-TR" sz="3200" dirty="0" err="1" smtClean="0"/>
              <a:t>işgörenin</a:t>
            </a:r>
            <a:r>
              <a:rPr lang="tr-TR" sz="3200" dirty="0" smtClean="0"/>
              <a:t> gelecekte </a:t>
            </a:r>
            <a:r>
              <a:rPr lang="tr-TR" sz="3200" dirty="0" smtClean="0"/>
              <a:t>işletmede kalma arzusunun bir ölçüsü </a:t>
            </a:r>
            <a:r>
              <a:rPr lang="tr-TR" sz="3200" dirty="0" smtClean="0"/>
              <a:t>olmaktadır.</a:t>
            </a:r>
            <a:endParaRPr lang="tr-TR" sz="32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tr-TR" dirty="0" smtClean="0"/>
              <a:t>Örgütsel Bağlılık</a:t>
            </a: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/>
          <a:lstStyle/>
          <a:p>
            <a:r>
              <a:rPr lang="tr-TR" dirty="0" smtClean="0"/>
              <a:t>Örgütsel bağlılık bir bireyin içinde bulunduğu organizasyonda kendini özdeşleştirmesinin </a:t>
            </a:r>
            <a:r>
              <a:rPr lang="tr-TR" dirty="0" smtClean="0"/>
              <a:t>ve örgüte </a:t>
            </a:r>
            <a:r>
              <a:rPr lang="tr-TR" dirty="0" smtClean="0"/>
              <a:t>dahil olmasının derecesini göstermektedir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 smtClean="0"/>
              <a:t>Dolayısıyla </a:t>
            </a:r>
            <a:r>
              <a:rPr lang="tr-TR" dirty="0" smtClean="0"/>
              <a:t>örgütsel bağlılık ne kadar </a:t>
            </a:r>
            <a:r>
              <a:rPr lang="tr-TR" dirty="0" smtClean="0"/>
              <a:t>yüksek olursa </a:t>
            </a:r>
            <a:r>
              <a:rPr lang="tr-TR" dirty="0" smtClean="0"/>
              <a:t>çalışanın o şirketten gönüllü olarak ayrılma şansı da o kadar düşük olmaktadır.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Şirket çalışanları </a:t>
            </a:r>
            <a:r>
              <a:rPr lang="tr-TR" dirty="0" smtClean="0"/>
              <a:t>birbirlerine ne kadar güvenirse o kadar az kontrol etme ihtiyacı hissedilmektedir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ÖRGÜTSEL GÜVEN VE BAĞLILIK</a:t>
            </a: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309320"/>
          </a:xfrm>
        </p:spPr>
        <p:txBody>
          <a:bodyPr>
            <a:normAutofit lnSpcReduction="10000"/>
          </a:bodyPr>
          <a:lstStyle/>
          <a:p>
            <a:r>
              <a:rPr lang="tr-TR" sz="3600" dirty="0" smtClean="0"/>
              <a:t>Bazı araştırmacılar örgütsel güvenin örgütsel bağlılığın önemli bir göstergesi </a:t>
            </a:r>
            <a:r>
              <a:rPr lang="tr-TR" sz="3600" dirty="0" smtClean="0"/>
              <a:t>olduğunu bulmalarına </a:t>
            </a:r>
            <a:r>
              <a:rPr lang="tr-TR" sz="3600" dirty="0" smtClean="0"/>
              <a:t>karşılık diğerleri iş tatmininin bir bağlılık göstergesi olduğunu bulmuşlardır. </a:t>
            </a: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Örgütsel güven</a:t>
            </a:r>
            <a:r>
              <a:rPr lang="tr-TR" sz="3600" dirty="0" smtClean="0"/>
              <a:t>, iş tatmini ve örgütsel bağlılığın hepsinin çalışan davranışlarının ve etkili örgütsel </a:t>
            </a:r>
            <a:r>
              <a:rPr lang="tr-TR" sz="3600" dirty="0" smtClean="0"/>
              <a:t>bağlılığın parçaları </a:t>
            </a:r>
            <a:r>
              <a:rPr lang="tr-TR" sz="3600" dirty="0" smtClean="0"/>
              <a:t>olduğu düşünülmektedir. </a:t>
            </a:r>
            <a:endParaRPr lang="tr-TR" sz="3600" dirty="0" smtClean="0"/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/>
          <a:lstStyle/>
          <a:p>
            <a:r>
              <a:rPr lang="tr-TR" sz="3600" dirty="0" smtClean="0"/>
              <a:t>Ancak iş tatminliği aynı örgüt içinde iş değişikliği ile arttırılabileceğinden ve şartlara özgü olmasından dolayı örgütsel bağlılık ve güven, sonradan meydana gelen şirketten ayrılma davranışının daha iyi göstergesi olabilir.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117</TotalTime>
  <Words>1225</Words>
  <Application>Microsoft Office PowerPoint</Application>
  <PresentationFormat>Ekran Gösterisi (4:3)</PresentationFormat>
  <Paragraphs>104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Kalabalık</vt:lpstr>
      <vt:lpstr>Örgütsel Adalet  ve  Örgütsel Güven</vt:lpstr>
      <vt:lpstr>Slayt 2</vt:lpstr>
      <vt:lpstr>Slayt 3</vt:lpstr>
      <vt:lpstr>Slayt 4</vt:lpstr>
      <vt:lpstr>Slayt 5</vt:lpstr>
      <vt:lpstr>Slayt 6</vt:lpstr>
      <vt:lpstr>Slayt 7</vt:lpstr>
      <vt:lpstr>Slayt 8</vt:lpstr>
      <vt:lpstr>Örgütsel Adaletin Boyutları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Güven</vt:lpstr>
      <vt:lpstr>Örgütsel Güven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Örgütsel Bağlılık</vt:lpstr>
      <vt:lpstr>ÖRGÜTSEL GÜVEN VE BAĞLILIK</vt:lpstr>
      <vt:lpstr>Slayt 30</vt:lpstr>
      <vt:lpstr>Slayt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Örgütsel Adalet  ve  Örgütsel Güven</dc:title>
  <cp:lastModifiedBy>Arge</cp:lastModifiedBy>
  <cp:revision>15</cp:revision>
  <dcterms:modified xsi:type="dcterms:W3CDTF">2011-03-03T11:07:18Z</dcterms:modified>
</cp:coreProperties>
</file>