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5" r:id="rId3"/>
    <p:sldId id="306" r:id="rId4"/>
    <p:sldId id="269" r:id="rId5"/>
    <p:sldId id="270" r:id="rId6"/>
    <p:sldId id="258" r:id="rId7"/>
    <p:sldId id="257" r:id="rId8"/>
    <p:sldId id="259" r:id="rId9"/>
    <p:sldId id="260" r:id="rId10"/>
    <p:sldId id="261" r:id="rId11"/>
    <p:sldId id="262" r:id="rId12"/>
    <p:sldId id="263" r:id="rId13"/>
    <p:sldId id="271" r:id="rId14"/>
    <p:sldId id="272" r:id="rId15"/>
    <p:sldId id="267" r:id="rId16"/>
    <p:sldId id="264" r:id="rId17"/>
    <p:sldId id="265" r:id="rId18"/>
    <p:sldId id="273" r:id="rId19"/>
    <p:sldId id="276" r:id="rId20"/>
    <p:sldId id="277" r:id="rId21"/>
    <p:sldId id="284" r:id="rId22"/>
    <p:sldId id="278" r:id="rId23"/>
    <p:sldId id="283" r:id="rId24"/>
    <p:sldId id="285" r:id="rId25"/>
    <p:sldId id="286" r:id="rId26"/>
    <p:sldId id="279" r:id="rId27"/>
    <p:sldId id="280" r:id="rId28"/>
    <p:sldId id="281" r:id="rId29"/>
    <p:sldId id="282" r:id="rId30"/>
    <p:sldId id="300" r:id="rId31"/>
    <p:sldId id="274" r:id="rId32"/>
    <p:sldId id="275" r:id="rId33"/>
    <p:sldId id="288" r:id="rId34"/>
    <p:sldId id="289" r:id="rId35"/>
    <p:sldId id="290" r:id="rId36"/>
    <p:sldId id="291" r:id="rId37"/>
    <p:sldId id="292" r:id="rId38"/>
    <p:sldId id="293" r:id="rId39"/>
    <p:sldId id="294" r:id="rId40"/>
    <p:sldId id="295" r:id="rId41"/>
    <p:sldId id="302" r:id="rId42"/>
    <p:sldId id="296" r:id="rId43"/>
    <p:sldId id="297" r:id="rId44"/>
    <p:sldId id="303" r:id="rId45"/>
    <p:sldId id="304"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1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0D9304-1036-41C7-8517-1A1899205C91}" type="datetimeFigureOut">
              <a:rPr lang="tr-TR" smtClean="0"/>
              <a:pPr/>
              <a:t>06.01.2011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2943F9-A116-4CCE-BA94-9C62439152D9}"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0D9304-1036-41C7-8517-1A1899205C91}" type="datetimeFigureOut">
              <a:rPr lang="tr-TR" smtClean="0"/>
              <a:pPr/>
              <a:t>06.01.2011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2943F9-A116-4CCE-BA94-9C62439152D9}"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MOTİVASYON</a:t>
            </a:r>
            <a:endParaRPr lang="tr-TR" dirty="0"/>
          </a:p>
        </p:txBody>
      </p:sp>
      <p:sp>
        <p:nvSpPr>
          <p:cNvPr id="3" name="2 Alt Başlık"/>
          <p:cNvSpPr>
            <a:spLocks noGrp="1"/>
          </p:cNvSpPr>
          <p:nvPr>
            <p:ph type="subTitle" idx="1"/>
          </p:nvPr>
        </p:nvSpPr>
        <p:spPr/>
        <p:txBody>
          <a:bodyPr/>
          <a:lstStyle/>
          <a:p>
            <a:endParaRPr lang="tr-TR"/>
          </a:p>
        </p:txBody>
      </p:sp>
      <p:pic>
        <p:nvPicPr>
          <p:cNvPr id="4" name="Picture 2" descr="C:\Users\emrah\Desktop\moti\zenna_by_monokowalla.jpg"/>
          <p:cNvPicPr>
            <a:picLocks noChangeAspect="1" noChangeArrowheads="1"/>
          </p:cNvPicPr>
          <p:nvPr/>
        </p:nvPicPr>
        <p:blipFill>
          <a:blip r:embed="rId2" cstate="print"/>
          <a:srcRect/>
          <a:stretch>
            <a:fillRect/>
          </a:stretch>
        </p:blipFill>
        <p:spPr bwMode="auto">
          <a:xfrm>
            <a:off x="0" y="-198784"/>
            <a:ext cx="9144000" cy="7056784"/>
          </a:xfrm>
          <a:prstGeom prst="rect">
            <a:avLst/>
          </a:prstGeom>
          <a:noFill/>
        </p:spPr>
      </p:pic>
      <p:sp>
        <p:nvSpPr>
          <p:cNvPr id="5" name="1 Başlık"/>
          <p:cNvSpPr txBox="1">
            <a:spLocks/>
          </p:cNvSpPr>
          <p:nvPr/>
        </p:nvSpPr>
        <p:spPr>
          <a:xfrm>
            <a:off x="0" y="4437112"/>
            <a:ext cx="9324528" cy="182976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5400" b="0" i="0" u="none" strike="noStrike" kern="1200" cap="none" spc="0" normalizeH="0" baseline="0" noProof="0" dirty="0" smtClean="0">
                <a:ln>
                  <a:noFill/>
                </a:ln>
                <a:solidFill>
                  <a:srgbClr val="FFFF00"/>
                </a:solidFill>
                <a:effectLst/>
                <a:uLnTx/>
                <a:uFillTx/>
                <a:latin typeface="+mj-lt"/>
                <a:ea typeface="+mj-ea"/>
                <a:cs typeface="+mj-cs"/>
              </a:rPr>
              <a:t>MOTİVASYON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5400" b="0" i="0" u="none" strike="noStrike" kern="1200" cap="none" spc="0" normalizeH="0" baseline="0" noProof="0" dirty="0" smtClean="0">
                <a:ln>
                  <a:noFill/>
                </a:ln>
                <a:solidFill>
                  <a:srgbClr val="FFFF00"/>
                </a:solidFill>
                <a:effectLst/>
                <a:uLnTx/>
                <a:uFillTx/>
                <a:latin typeface="+mj-lt"/>
                <a:ea typeface="+mj-ea"/>
                <a:cs typeface="+mj-cs"/>
              </a:rPr>
              <a:t>(GÜDÜLENME)</a:t>
            </a:r>
            <a:endParaRPr kumimoji="0" lang="tr-TR" sz="5400" b="0" i="0" u="none" strike="noStrike" kern="1200" cap="none" spc="0" normalizeH="0" baseline="0" noProof="0" dirty="0">
              <a:ln>
                <a:noFill/>
              </a:ln>
              <a:solidFill>
                <a:srgbClr val="FFFF00"/>
              </a:solidFill>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a:bodyPr>
          <a:lstStyle/>
          <a:p>
            <a:pPr>
              <a:lnSpc>
                <a:spcPct val="80000"/>
              </a:lnSpc>
              <a:buNone/>
              <a:defRPr/>
            </a:pPr>
            <a:r>
              <a:rPr lang="tr-TR" dirty="0" smtClean="0"/>
              <a:t>Bir gün kurbağaların yarışı varmış. Hedef, çok yüksek bir kulenin tepesine çıkmakmış. Bir sürü kurbağa da arkadaşlarını seyretmek için toplanmışlar. Ve yarış başlamış. Gerçekte seyirciler arasında hiçbiri yarışmacıların kulenin tepesine çıkabileceğine inanmıyormuş</a:t>
            </a:r>
            <a:r>
              <a:rPr lang="tr-TR" dirty="0" smtClean="0"/>
              <a:t>.</a:t>
            </a:r>
          </a:p>
          <a:p>
            <a:pPr>
              <a:lnSpc>
                <a:spcPct val="80000"/>
              </a:lnSpc>
              <a:buNone/>
              <a:defRPr/>
            </a:pPr>
            <a:endParaRPr lang="tr-TR" dirty="0" smtClean="0"/>
          </a:p>
          <a:p>
            <a:pPr>
              <a:lnSpc>
                <a:spcPct val="80000"/>
              </a:lnSpc>
              <a:buNone/>
              <a:defRPr/>
            </a:pPr>
            <a:r>
              <a:rPr lang="tr-TR" dirty="0" smtClean="0"/>
              <a:t> </a:t>
            </a:r>
          </a:p>
          <a:p>
            <a:pPr>
              <a:lnSpc>
                <a:spcPct val="80000"/>
              </a:lnSpc>
              <a:buNone/>
              <a:defRPr/>
            </a:pPr>
            <a:r>
              <a:rPr lang="tr-TR" dirty="0" smtClean="0"/>
              <a:t>Sadece </a:t>
            </a:r>
            <a:r>
              <a:rPr lang="tr-TR" dirty="0" smtClean="0"/>
              <a:t>seyirci kurbağalardan gelen; </a:t>
            </a:r>
          </a:p>
          <a:p>
            <a:pPr>
              <a:lnSpc>
                <a:spcPct val="80000"/>
              </a:lnSpc>
              <a:buNone/>
              <a:defRPr/>
            </a:pPr>
            <a:r>
              <a:rPr lang="tr-TR" dirty="0" smtClean="0"/>
              <a:t>	“Zavallılar! Hiçbir zaman başaramayacaklar!” sesi duyulabiliyormuş. Yarışmaya başlayan kurbağalar kulenin tepesine ulaşamayınca teker teker yarısı bırakmaya başlamışlar. İçlerinden sadece bir tanesi inatla ve yılmadan kuleye tırmanmaya çalışıyormuş. </a:t>
            </a:r>
          </a:p>
          <a:p>
            <a:endParaRPr lang="tr-TR" dirty="0"/>
          </a:p>
        </p:txBody>
      </p:sp>
      <p:pic>
        <p:nvPicPr>
          <p:cNvPr id="4" name="Picture 8" descr="Frog02"/>
          <p:cNvPicPr>
            <a:picLocks noChangeAspect="1" noChangeArrowheads="1" noCrop="1"/>
          </p:cNvPicPr>
          <p:nvPr/>
        </p:nvPicPr>
        <p:blipFill>
          <a:blip r:embed="rId2" cstate="print"/>
          <a:srcRect/>
          <a:stretch>
            <a:fillRect/>
          </a:stretch>
        </p:blipFill>
        <p:spPr bwMode="auto">
          <a:xfrm>
            <a:off x="6858000" y="1556792"/>
            <a:ext cx="2286000" cy="2286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fontScale="92500"/>
          </a:bodyPr>
          <a:lstStyle/>
          <a:p>
            <a:pPr>
              <a:lnSpc>
                <a:spcPct val="90000"/>
              </a:lnSpc>
              <a:buNone/>
              <a:defRPr/>
            </a:pPr>
            <a:r>
              <a:rPr lang="tr-TR" dirty="0" smtClean="0"/>
              <a:t>Seyirciler bağırıyorlarmış “Zavallılar! Hiçbir zaman başaramayacaklar!" Sonunda, bir tanesi hariç, diğer kurbağaların hepsinin ümitleri kırılmış ve bırakmışlar. Ama kalan son kurbağa büyük bir gayret ile mücadele ederek kulenin tepesine çıkmayı başarmış. </a:t>
            </a:r>
          </a:p>
          <a:p>
            <a:pPr>
              <a:lnSpc>
                <a:spcPct val="90000"/>
              </a:lnSpc>
              <a:buNone/>
              <a:defRPr/>
            </a:pPr>
            <a:r>
              <a:rPr lang="tr-TR" dirty="0" smtClean="0"/>
              <a:t>		Diğerleri hayret içinde bu işi nasıl başardığını öğrenmek istemişler. Bir kurbağa ona yaklaşmış ve sormuş bu işi nasıl basardın diye. O anda farkına varmışlar ki ... Kuleye çıkan kurbağa sağırmış!</a:t>
            </a:r>
          </a:p>
          <a:p>
            <a:pPr>
              <a:lnSpc>
                <a:spcPct val="90000"/>
              </a:lnSpc>
              <a:buNone/>
              <a:defRPr/>
            </a:pPr>
            <a:r>
              <a:rPr lang="tr-TR" dirty="0" smtClean="0"/>
              <a:t>		Farkında olsak da olmasak da, kendi başımıza bir iş başarmaya kalktığımızda çoğu zaman çevremizdeki insanların yapamayacağımız başaramayacağımızı anlatan olumsuz mesajları ile karşılaşırız.</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GÜDÜ</a:t>
            </a:r>
            <a:endParaRPr lang="tr-TR" dirty="0"/>
          </a:p>
        </p:txBody>
      </p:sp>
      <p:sp>
        <p:nvSpPr>
          <p:cNvPr id="3" name="2 İçerik Yer Tutucusu"/>
          <p:cNvSpPr>
            <a:spLocks noGrp="1"/>
          </p:cNvSpPr>
          <p:nvPr>
            <p:ph idx="1"/>
          </p:nvPr>
        </p:nvSpPr>
        <p:spPr/>
        <p:txBody>
          <a:bodyPr/>
          <a:lstStyle/>
          <a:p>
            <a:r>
              <a:rPr lang="tr-TR" dirty="0" smtClean="0"/>
              <a:t>Güdü, davranışa enerji ve yön veren güçtür; bu güç organizmayı etkileyerek bir amaç için harekete geçmeye sevk eder. </a:t>
            </a:r>
          </a:p>
          <a:p>
            <a:endParaRPr lang="tr-TR" dirty="0" smtClean="0"/>
          </a:p>
          <a:p>
            <a:r>
              <a:rPr lang="tr-TR" dirty="0" smtClean="0"/>
              <a:t>Güdü, istekleri, arzuları, ihtiyaçları, dürtüleri ve ilgileri kapsayan genel bir kavramdır. </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DÜRTÜ-İHTİYAÇ</a:t>
            </a:r>
            <a:endParaRPr lang="tr-TR" dirty="0"/>
          </a:p>
        </p:txBody>
      </p:sp>
      <p:sp>
        <p:nvSpPr>
          <p:cNvPr id="3" name="2 İçerik Yer Tutucusu"/>
          <p:cNvSpPr>
            <a:spLocks noGrp="1"/>
          </p:cNvSpPr>
          <p:nvPr>
            <p:ph idx="1"/>
          </p:nvPr>
        </p:nvSpPr>
        <p:spPr/>
        <p:txBody>
          <a:bodyPr/>
          <a:lstStyle/>
          <a:p>
            <a:r>
              <a:rPr lang="tr-TR" dirty="0" smtClean="0"/>
              <a:t>Açlık susuzluk, cinsellik gibi fizyolojik kökenli güdülere </a:t>
            </a:r>
            <a:r>
              <a:rPr lang="tr-TR" b="1" dirty="0" smtClean="0"/>
              <a:t>dürtü</a:t>
            </a:r>
            <a:r>
              <a:rPr lang="tr-TR" dirty="0" smtClean="0"/>
              <a:t> denilmektedir. </a:t>
            </a:r>
          </a:p>
          <a:p>
            <a:endParaRPr lang="tr-TR" dirty="0"/>
          </a:p>
          <a:p>
            <a:endParaRPr lang="tr-TR" dirty="0" smtClean="0"/>
          </a:p>
          <a:p>
            <a:r>
              <a:rPr lang="tr-TR" dirty="0" smtClean="0"/>
              <a:t>Bilme ve başarma isteği gibi insani dürtülere ise </a:t>
            </a:r>
            <a:r>
              <a:rPr lang="tr-TR" b="1" dirty="0" smtClean="0"/>
              <a:t>ihtiyaç</a:t>
            </a:r>
            <a:r>
              <a:rPr lang="tr-TR" dirty="0" smtClean="0"/>
              <a:t> denir.</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buNone/>
            </a:pPr>
            <a:r>
              <a:rPr lang="tr-TR" b="1" dirty="0"/>
              <a:t>Motivasyon, biliş </a:t>
            </a:r>
            <a:r>
              <a:rPr lang="tr-TR" b="1" dirty="0" smtClean="0"/>
              <a:t>ve davranış</a:t>
            </a:r>
            <a:endParaRPr lang="tr-TR" b="1" dirty="0"/>
          </a:p>
          <a:p>
            <a:pPr algn="ctr">
              <a:buNone/>
            </a:pPr>
            <a:r>
              <a:rPr lang="tr-TR" b="1" dirty="0" smtClean="0"/>
              <a:t>Boyutunda harekete </a:t>
            </a:r>
            <a:r>
              <a:rPr lang="tr-TR" b="1" dirty="0"/>
              <a:t>geçiren,</a:t>
            </a:r>
          </a:p>
          <a:p>
            <a:pPr algn="ctr">
              <a:buNone/>
            </a:pPr>
            <a:r>
              <a:rPr lang="tr-TR" b="1" dirty="0" smtClean="0"/>
              <a:t>Öğrenmeyi sağlayan </a:t>
            </a:r>
            <a:r>
              <a:rPr lang="tr-TR" b="1" dirty="0"/>
              <a:t>itici </a:t>
            </a:r>
            <a:r>
              <a:rPr lang="tr-TR" b="1" dirty="0" smtClean="0"/>
              <a:t>bir güçtür.</a:t>
            </a:r>
          </a:p>
          <a:p>
            <a:pPr algn="ctr">
              <a:buNone/>
            </a:pPr>
            <a:endParaRPr lang="tr-TR" b="1" dirty="0" smtClean="0"/>
          </a:p>
          <a:p>
            <a:pPr algn="ctr">
              <a:buNone/>
            </a:pPr>
            <a:r>
              <a:rPr lang="tr-TR" b="1" dirty="0" smtClean="0">
                <a:solidFill>
                  <a:schemeClr val="tx2"/>
                </a:solidFill>
                <a:latin typeface="Arial" charset="0"/>
              </a:rPr>
              <a:t>B</a:t>
            </a:r>
            <a:r>
              <a:rPr lang="tr-TR" b="1" dirty="0" smtClean="0">
                <a:solidFill>
                  <a:schemeClr val="tx2"/>
                </a:solidFill>
                <a:latin typeface="Arial" charset="0"/>
                <a:cs typeface="Times New Roman" pitchFamily="18" charset="0"/>
              </a:rPr>
              <a:t>ireyin harekete geçmesi için etkilenmesi ve isteklendirilmesi süreci</a:t>
            </a:r>
          </a:p>
          <a:p>
            <a:pPr algn="ctr">
              <a:buNone/>
            </a:pP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3" descr="C:\Users\emrah\Desktop\vbn.png"/>
          <p:cNvPicPr>
            <a:picLocks noChangeAspect="1" noChangeArrowheads="1"/>
          </p:cNvPicPr>
          <p:nvPr/>
        </p:nvPicPr>
        <p:blipFill>
          <a:blip r:embed="rId2" cstate="print"/>
          <a:srcRect/>
          <a:stretch>
            <a:fillRect/>
          </a:stretch>
        </p:blipFill>
        <p:spPr bwMode="auto">
          <a:xfrm>
            <a:off x="-769" y="0"/>
            <a:ext cx="9189511" cy="68853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i="1" dirty="0"/>
              <a:t>Motivasyon türleri</a:t>
            </a:r>
            <a:endParaRPr lang="tr-TR" dirty="0"/>
          </a:p>
        </p:txBody>
      </p:sp>
      <p:sp>
        <p:nvSpPr>
          <p:cNvPr id="3" name="2 İçerik Yer Tutucusu"/>
          <p:cNvSpPr>
            <a:spLocks noGrp="1"/>
          </p:cNvSpPr>
          <p:nvPr>
            <p:ph idx="1"/>
          </p:nvPr>
        </p:nvSpPr>
        <p:spPr/>
        <p:txBody>
          <a:bodyPr/>
          <a:lstStyle/>
          <a:p>
            <a:endParaRPr lang="tr-TR" b="1" dirty="0" smtClean="0"/>
          </a:p>
          <a:p>
            <a:endParaRPr lang="tr-TR" b="1" dirty="0"/>
          </a:p>
          <a:p>
            <a:r>
              <a:rPr lang="tr-TR" b="1" dirty="0" smtClean="0"/>
              <a:t>1</a:t>
            </a:r>
            <a:r>
              <a:rPr lang="tr-TR" b="1" dirty="0"/>
              <a:t>. </a:t>
            </a:r>
            <a:r>
              <a:rPr lang="tr-TR" b="1" dirty="0" smtClean="0"/>
              <a:t>İçsel     Motivasyon</a:t>
            </a:r>
          </a:p>
          <a:p>
            <a:endParaRPr lang="tr-TR" b="1" dirty="0"/>
          </a:p>
          <a:p>
            <a:endParaRPr lang="tr-TR" b="1" dirty="0" smtClean="0"/>
          </a:p>
          <a:p>
            <a:r>
              <a:rPr lang="tr-TR" b="1" dirty="0"/>
              <a:t>2. </a:t>
            </a:r>
            <a:r>
              <a:rPr lang="tr-TR" b="1" dirty="0" smtClean="0"/>
              <a:t>Dışsal  Motivasyon</a:t>
            </a:r>
            <a:endParaRPr lang="tr-TR" dirty="0"/>
          </a:p>
        </p:txBody>
      </p:sp>
      <p:pic>
        <p:nvPicPr>
          <p:cNvPr id="2051" name="Picture 3"/>
          <p:cNvPicPr>
            <a:picLocks noChangeAspect="1" noChangeArrowheads="1"/>
          </p:cNvPicPr>
          <p:nvPr/>
        </p:nvPicPr>
        <p:blipFill>
          <a:blip r:embed="rId2" cstate="print"/>
          <a:srcRect/>
          <a:stretch>
            <a:fillRect/>
          </a:stretch>
        </p:blipFill>
        <p:spPr bwMode="auto">
          <a:xfrm>
            <a:off x="5580112" y="2780928"/>
            <a:ext cx="2981325" cy="265747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8229600" cy="1143000"/>
          </a:xfrm>
        </p:spPr>
        <p:txBody>
          <a:bodyPr/>
          <a:lstStyle/>
          <a:p>
            <a:r>
              <a:rPr lang="tr-TR" b="1" i="1" dirty="0"/>
              <a:t>İçsel Motivasyon</a:t>
            </a:r>
            <a:endParaRPr lang="tr-TR" dirty="0"/>
          </a:p>
        </p:txBody>
      </p:sp>
      <p:sp>
        <p:nvSpPr>
          <p:cNvPr id="3" name="2 İçerik Yer Tutucusu"/>
          <p:cNvSpPr>
            <a:spLocks noGrp="1"/>
          </p:cNvSpPr>
          <p:nvPr>
            <p:ph idx="1"/>
          </p:nvPr>
        </p:nvSpPr>
        <p:spPr>
          <a:xfrm>
            <a:off x="0" y="1052736"/>
            <a:ext cx="9144000" cy="5805264"/>
          </a:xfrm>
        </p:spPr>
        <p:txBody>
          <a:bodyPr>
            <a:normAutofit fontScale="92500" lnSpcReduction="20000"/>
          </a:bodyPr>
          <a:lstStyle/>
          <a:p>
            <a:r>
              <a:rPr lang="tr-TR" dirty="0" smtClean="0"/>
              <a:t>Kişinin kendi içinden, kendi isteği ile başarılı olma arzusudur. </a:t>
            </a:r>
          </a:p>
          <a:p>
            <a:r>
              <a:rPr lang="tr-TR" dirty="0" smtClean="0"/>
              <a:t>İçsel motivasyonun en </a:t>
            </a:r>
            <a:r>
              <a:rPr lang="tr-TR" dirty="0"/>
              <a:t>iyi harekete </a:t>
            </a:r>
            <a:r>
              <a:rPr lang="tr-TR" dirty="0" smtClean="0"/>
              <a:t>geçirici motivasyon </a:t>
            </a:r>
            <a:r>
              <a:rPr lang="tr-TR" dirty="0"/>
              <a:t>olduğu </a:t>
            </a:r>
            <a:r>
              <a:rPr lang="tr-TR" dirty="0" smtClean="0"/>
              <a:t>kabul edilmektedir.</a:t>
            </a:r>
          </a:p>
          <a:p>
            <a:pPr lvl="1"/>
            <a:r>
              <a:rPr lang="tr-TR" dirty="0" smtClean="0"/>
              <a:t>İhtiyaçlar</a:t>
            </a:r>
            <a:r>
              <a:rPr lang="tr-TR" dirty="0"/>
              <a:t>,</a:t>
            </a:r>
          </a:p>
          <a:p>
            <a:pPr lvl="1"/>
            <a:r>
              <a:rPr lang="tr-TR" dirty="0"/>
              <a:t>arzular,</a:t>
            </a:r>
          </a:p>
          <a:p>
            <a:pPr lvl="1"/>
            <a:r>
              <a:rPr lang="tr-TR" dirty="0"/>
              <a:t>ilgiler,</a:t>
            </a:r>
          </a:p>
          <a:p>
            <a:pPr lvl="1"/>
            <a:r>
              <a:rPr lang="tr-TR" dirty="0"/>
              <a:t>sevgiler... </a:t>
            </a:r>
          </a:p>
          <a:p>
            <a:endParaRPr lang="tr-TR" dirty="0" smtClean="0"/>
          </a:p>
          <a:p>
            <a:r>
              <a:rPr lang="tr-TR" dirty="0" smtClean="0"/>
              <a:t>Örneğin, matematiğe ilgi duyan bir çocuk ona “yap” denmeden, kendisi istediği için matematik çalışıyorsa içsel olarak güdülenmiştir.</a:t>
            </a:r>
          </a:p>
          <a:p>
            <a:endParaRPr lang="tr-TR" dirty="0" smtClean="0"/>
          </a:p>
          <a:p>
            <a:r>
              <a:rPr lang="tr-TR" dirty="0" smtClean="0"/>
              <a:t>Bireyi hareketlendiren</a:t>
            </a:r>
            <a:r>
              <a:rPr lang="tr-TR" dirty="0"/>
              <a:t>, iten en </a:t>
            </a:r>
            <a:r>
              <a:rPr lang="tr-TR" dirty="0" smtClean="0"/>
              <a:t>önemli etkenlerdir</a:t>
            </a:r>
            <a:r>
              <a:rPr lang="tr-TR" dirty="0"/>
              <a:t>.</a:t>
            </a:r>
          </a:p>
        </p:txBody>
      </p:sp>
      <p:pic>
        <p:nvPicPr>
          <p:cNvPr id="3076" name="Picture 4"/>
          <p:cNvPicPr>
            <a:picLocks noChangeAspect="1" noChangeArrowheads="1"/>
          </p:cNvPicPr>
          <p:nvPr/>
        </p:nvPicPr>
        <p:blipFill>
          <a:blip r:embed="rId2" cstate="print"/>
          <a:srcRect/>
          <a:stretch>
            <a:fillRect/>
          </a:stretch>
        </p:blipFill>
        <p:spPr bwMode="auto">
          <a:xfrm>
            <a:off x="5076056" y="2492896"/>
            <a:ext cx="2592288" cy="19442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i="1" dirty="0"/>
              <a:t>İçsel Motivasyonu Destekleyici</a:t>
            </a:r>
            <a:br>
              <a:rPr lang="tr-TR" b="1" i="1" dirty="0"/>
            </a:br>
            <a:r>
              <a:rPr lang="tr-TR" b="1" i="1" dirty="0" smtClean="0"/>
              <a:t>Etmenler</a:t>
            </a:r>
            <a:endParaRPr lang="tr-TR" dirty="0"/>
          </a:p>
        </p:txBody>
      </p:sp>
      <p:sp>
        <p:nvSpPr>
          <p:cNvPr id="5" name="4 İçerik Yer Tutucusu"/>
          <p:cNvSpPr>
            <a:spLocks noGrp="1"/>
          </p:cNvSpPr>
          <p:nvPr>
            <p:ph idx="1"/>
          </p:nvPr>
        </p:nvSpPr>
        <p:spPr>
          <a:xfrm>
            <a:off x="0" y="1600200"/>
            <a:ext cx="9144000" cy="5257800"/>
          </a:xfrm>
        </p:spPr>
        <p:txBody>
          <a:bodyPr>
            <a:normAutofit fontScale="70000" lnSpcReduction="20000"/>
          </a:bodyPr>
          <a:lstStyle/>
          <a:p>
            <a:pPr>
              <a:buNone/>
            </a:pPr>
            <a:r>
              <a:rPr lang="tr-TR" dirty="0"/>
              <a:t>• </a:t>
            </a:r>
            <a:r>
              <a:rPr lang="tr-TR" b="1" dirty="0"/>
              <a:t>Sırtını okşama</a:t>
            </a:r>
            <a:r>
              <a:rPr lang="tr-TR" b="1" dirty="0" smtClean="0"/>
              <a:t>,                                                   </a:t>
            </a:r>
            <a:r>
              <a:rPr lang="tr-TR" dirty="0" smtClean="0"/>
              <a:t>• </a:t>
            </a:r>
            <a:r>
              <a:rPr lang="tr-TR" b="1" dirty="0"/>
              <a:t>Sosyal destekleyiciler,</a:t>
            </a:r>
          </a:p>
          <a:p>
            <a:pPr>
              <a:buNone/>
            </a:pPr>
            <a:r>
              <a:rPr lang="tr-TR" dirty="0"/>
              <a:t>• </a:t>
            </a:r>
            <a:r>
              <a:rPr lang="tr-TR" b="1" dirty="0"/>
              <a:t>Cesaretlendirici görevler</a:t>
            </a:r>
            <a:r>
              <a:rPr lang="tr-TR" b="1" dirty="0" smtClean="0"/>
              <a:t>,                                 </a:t>
            </a:r>
            <a:r>
              <a:rPr lang="tr-TR" dirty="0" smtClean="0"/>
              <a:t>• </a:t>
            </a:r>
            <a:r>
              <a:rPr lang="tr-TR" b="1" dirty="0"/>
              <a:t>Belli becerilerin </a:t>
            </a:r>
            <a:r>
              <a:rPr lang="tr-TR" b="1" dirty="0" smtClean="0"/>
              <a:t>üstesinden   gelme </a:t>
            </a:r>
            <a:r>
              <a:rPr lang="tr-TR" b="1" dirty="0"/>
              <a:t>arzusu,</a:t>
            </a:r>
          </a:p>
          <a:p>
            <a:pPr>
              <a:buNone/>
            </a:pPr>
            <a:r>
              <a:rPr lang="tr-TR" dirty="0"/>
              <a:t>• </a:t>
            </a:r>
            <a:r>
              <a:rPr lang="tr-TR" b="1" dirty="0"/>
              <a:t>Destekleyici çalışma / </a:t>
            </a:r>
            <a:r>
              <a:rPr lang="tr-TR" b="1" dirty="0" smtClean="0"/>
              <a:t>yaşama  ortamı,        </a:t>
            </a:r>
            <a:r>
              <a:rPr lang="tr-TR" dirty="0" smtClean="0"/>
              <a:t>• </a:t>
            </a:r>
            <a:r>
              <a:rPr lang="tr-TR" b="1" dirty="0"/>
              <a:t>Kişinin istekli olması,</a:t>
            </a:r>
          </a:p>
          <a:p>
            <a:pPr>
              <a:buNone/>
            </a:pPr>
            <a:r>
              <a:rPr lang="tr-TR" dirty="0"/>
              <a:t>• </a:t>
            </a:r>
            <a:r>
              <a:rPr lang="tr-TR" b="1" dirty="0"/>
              <a:t>İş / eğitim </a:t>
            </a:r>
            <a:r>
              <a:rPr lang="tr-TR" b="1" dirty="0" smtClean="0"/>
              <a:t>yaşantısından  hoşnut </a:t>
            </a:r>
            <a:r>
              <a:rPr lang="tr-TR" b="1" dirty="0"/>
              <a:t>olma</a:t>
            </a:r>
            <a:r>
              <a:rPr lang="tr-TR" b="1" dirty="0" smtClean="0"/>
              <a:t>,       </a:t>
            </a:r>
            <a:r>
              <a:rPr lang="tr-TR" dirty="0" smtClean="0"/>
              <a:t>• </a:t>
            </a:r>
            <a:r>
              <a:rPr lang="tr-TR" b="1" dirty="0"/>
              <a:t>Becerilerine inanma,</a:t>
            </a:r>
          </a:p>
          <a:p>
            <a:pPr>
              <a:buNone/>
            </a:pPr>
            <a:r>
              <a:rPr lang="tr-TR" dirty="0"/>
              <a:t>• </a:t>
            </a:r>
            <a:r>
              <a:rPr lang="tr-TR" b="1" dirty="0"/>
              <a:t>Umutsuzluktan kaçınma</a:t>
            </a:r>
            <a:r>
              <a:rPr lang="tr-TR" b="1" dirty="0" smtClean="0"/>
              <a:t>,                                 </a:t>
            </a:r>
            <a:r>
              <a:rPr lang="tr-TR" dirty="0" smtClean="0"/>
              <a:t>• </a:t>
            </a:r>
            <a:r>
              <a:rPr lang="tr-TR" b="1" dirty="0"/>
              <a:t>Başarı fırsatları yaratma,</a:t>
            </a:r>
          </a:p>
          <a:p>
            <a:pPr>
              <a:buNone/>
            </a:pPr>
            <a:r>
              <a:rPr lang="tr-TR" dirty="0"/>
              <a:t>• </a:t>
            </a:r>
            <a:r>
              <a:rPr lang="tr-TR" b="1" dirty="0"/>
              <a:t>Kişileri birey </a:t>
            </a:r>
            <a:r>
              <a:rPr lang="tr-TR" b="1" dirty="0" smtClean="0"/>
              <a:t>olarak değerlendirme,      </a:t>
            </a:r>
          </a:p>
          <a:p>
            <a:pPr>
              <a:buNone/>
            </a:pPr>
            <a:r>
              <a:rPr lang="tr-TR" dirty="0" smtClean="0"/>
              <a:t>• </a:t>
            </a:r>
            <a:r>
              <a:rPr lang="tr-TR" b="1" dirty="0"/>
              <a:t>Risk alma </a:t>
            </a:r>
            <a:r>
              <a:rPr lang="tr-TR" b="1" dirty="0" smtClean="0"/>
              <a:t>davranışını cesaretlendirme</a:t>
            </a:r>
            <a:r>
              <a:rPr lang="tr-TR" b="1" dirty="0"/>
              <a:t>,</a:t>
            </a:r>
          </a:p>
          <a:p>
            <a:pPr>
              <a:buNone/>
            </a:pPr>
            <a:r>
              <a:rPr lang="tr-TR" dirty="0"/>
              <a:t>• </a:t>
            </a:r>
            <a:r>
              <a:rPr lang="tr-TR" b="1" dirty="0" smtClean="0"/>
              <a:t>İlgiyi iletişime katma,                         </a:t>
            </a:r>
            <a:r>
              <a:rPr lang="tr-TR" dirty="0" smtClean="0"/>
              <a:t>• </a:t>
            </a:r>
            <a:r>
              <a:rPr lang="tr-TR" b="1" dirty="0"/>
              <a:t>Kendini değerli </a:t>
            </a:r>
            <a:r>
              <a:rPr lang="tr-TR" b="1" dirty="0" smtClean="0"/>
              <a:t>algılamasını oluşturma</a:t>
            </a:r>
            <a:r>
              <a:rPr lang="tr-TR" b="1" dirty="0"/>
              <a:t>,</a:t>
            </a:r>
          </a:p>
          <a:p>
            <a:pPr>
              <a:buNone/>
            </a:pPr>
            <a:r>
              <a:rPr lang="tr-TR" dirty="0"/>
              <a:t>• </a:t>
            </a:r>
            <a:r>
              <a:rPr lang="tr-TR" b="1" dirty="0"/>
              <a:t>Güvenle kabul etme</a:t>
            </a:r>
            <a:r>
              <a:rPr lang="tr-TR" b="1" dirty="0" smtClean="0"/>
              <a:t>,                          </a:t>
            </a:r>
            <a:r>
              <a:rPr lang="tr-TR" dirty="0" smtClean="0"/>
              <a:t>• </a:t>
            </a:r>
            <a:r>
              <a:rPr lang="tr-TR" b="1" dirty="0"/>
              <a:t>Bilgi edinme arzusu,</a:t>
            </a:r>
          </a:p>
          <a:p>
            <a:pPr>
              <a:buNone/>
            </a:pPr>
            <a:r>
              <a:rPr lang="tr-TR" dirty="0"/>
              <a:t>• </a:t>
            </a:r>
            <a:r>
              <a:rPr lang="tr-TR" b="1" dirty="0" err="1"/>
              <a:t>İçgörü</a:t>
            </a:r>
            <a:r>
              <a:rPr lang="tr-TR" b="1" dirty="0"/>
              <a:t> geliştirme</a:t>
            </a:r>
            <a:r>
              <a:rPr lang="tr-TR" b="1" dirty="0" smtClean="0"/>
              <a:t>,                                 </a:t>
            </a:r>
            <a:r>
              <a:rPr lang="tr-TR" dirty="0" smtClean="0"/>
              <a:t>• </a:t>
            </a:r>
            <a:r>
              <a:rPr lang="tr-TR" b="1" dirty="0"/>
              <a:t>Merak,</a:t>
            </a:r>
          </a:p>
          <a:p>
            <a:pPr>
              <a:buNone/>
            </a:pPr>
            <a:r>
              <a:rPr lang="tr-TR" dirty="0"/>
              <a:t>• </a:t>
            </a:r>
            <a:r>
              <a:rPr lang="tr-TR" b="1" dirty="0"/>
              <a:t>Otonomi - Faaliyetlerin </a:t>
            </a:r>
            <a:r>
              <a:rPr lang="tr-TR" b="1" dirty="0" smtClean="0"/>
              <a:t>kendi seçimi </a:t>
            </a:r>
            <a:r>
              <a:rPr lang="tr-TR" b="1" dirty="0"/>
              <a:t>olması,</a:t>
            </a:r>
          </a:p>
          <a:p>
            <a:pPr>
              <a:buNone/>
            </a:pPr>
            <a:r>
              <a:rPr lang="tr-TR" dirty="0"/>
              <a:t>• </a:t>
            </a:r>
            <a:r>
              <a:rPr lang="tr-TR" b="1" dirty="0"/>
              <a:t>Özdeşleşme, içselleştirme</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Dışsal Motivasyon</a:t>
            </a:r>
            <a:endParaRPr lang="tr-TR" dirty="0"/>
          </a:p>
        </p:txBody>
      </p:sp>
      <p:sp>
        <p:nvSpPr>
          <p:cNvPr id="3" name="2 İçerik Yer Tutucusu"/>
          <p:cNvSpPr>
            <a:spLocks noGrp="1"/>
          </p:cNvSpPr>
          <p:nvPr>
            <p:ph idx="1"/>
          </p:nvPr>
        </p:nvSpPr>
        <p:spPr>
          <a:xfrm>
            <a:off x="0" y="1600200"/>
            <a:ext cx="9144000" cy="5257800"/>
          </a:xfrm>
        </p:spPr>
        <p:txBody>
          <a:bodyPr>
            <a:normAutofit fontScale="92500" lnSpcReduction="10000"/>
          </a:bodyPr>
          <a:lstStyle/>
          <a:p>
            <a:r>
              <a:rPr lang="tr-TR" dirty="0" smtClean="0"/>
              <a:t>Dışsal güdüler çevresel </a:t>
            </a:r>
            <a:r>
              <a:rPr lang="tr-TR" dirty="0"/>
              <a:t>uyarıcılar yardımıyla bireyi harekete geçiren </a:t>
            </a:r>
            <a:r>
              <a:rPr lang="tr-TR" dirty="0" smtClean="0"/>
              <a:t>güdülerdir.</a:t>
            </a:r>
          </a:p>
          <a:p>
            <a:r>
              <a:rPr lang="tr-TR" dirty="0" smtClean="0"/>
              <a:t>Ödüller</a:t>
            </a:r>
            <a:r>
              <a:rPr lang="tr-TR" dirty="0"/>
              <a:t>,</a:t>
            </a:r>
          </a:p>
          <a:p>
            <a:pPr>
              <a:buNone/>
            </a:pPr>
            <a:r>
              <a:rPr lang="tr-TR" dirty="0"/>
              <a:t>• Çevreden davranışa yansıyan tüm etkiler,</a:t>
            </a:r>
          </a:p>
          <a:p>
            <a:pPr>
              <a:buNone/>
            </a:pPr>
            <a:r>
              <a:rPr lang="tr-TR" dirty="0"/>
              <a:t>• Çevrenin davranışı kontrol etmesi</a:t>
            </a:r>
            <a:r>
              <a:rPr lang="tr-TR" dirty="0" smtClean="0"/>
              <a:t>.</a:t>
            </a:r>
          </a:p>
          <a:p>
            <a:r>
              <a:rPr lang="tr-TR" dirty="0" smtClean="0"/>
              <a:t>Örneğin, annesinin “yemeğini yemezsen oyun oynayamazsın” demesi üzerine yemeğini yemeye başlayan çocuk dışsal olarak güdülenmiştir. Bu çocuğun güdülenmesine yol açan etken yemek yemeyi seviyor olması değil, oyun oynamak için yemeği araç olarak kullanmasıdır. </a:t>
            </a:r>
          </a:p>
          <a:p>
            <a:pPr>
              <a:buNone/>
            </a:pPr>
            <a:endParaRPr lang="tr-TR" dirty="0"/>
          </a:p>
        </p:txBody>
      </p:sp>
      <p:pic>
        <p:nvPicPr>
          <p:cNvPr id="5123" name="Picture 3"/>
          <p:cNvPicPr>
            <a:picLocks noChangeAspect="1" noChangeArrowheads="1"/>
          </p:cNvPicPr>
          <p:nvPr/>
        </p:nvPicPr>
        <p:blipFill>
          <a:blip r:embed="rId2" cstate="print"/>
          <a:srcRect/>
          <a:stretch>
            <a:fillRect/>
          </a:stretch>
        </p:blipFill>
        <p:spPr bwMode="auto">
          <a:xfrm>
            <a:off x="7506304" y="2204864"/>
            <a:ext cx="1637695" cy="165618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i="1" dirty="0"/>
              <a:t>Dışsal Motivasyonu Destekleyici</a:t>
            </a:r>
            <a:br>
              <a:rPr lang="tr-TR" b="1" i="1" dirty="0"/>
            </a:br>
            <a:r>
              <a:rPr lang="tr-TR" b="1" i="1" dirty="0"/>
              <a:t>Etmenler</a:t>
            </a:r>
            <a:endParaRPr lang="tr-TR" dirty="0"/>
          </a:p>
        </p:txBody>
      </p:sp>
      <p:sp>
        <p:nvSpPr>
          <p:cNvPr id="3" name="2 İçerik Yer Tutucusu"/>
          <p:cNvSpPr>
            <a:spLocks noGrp="1"/>
          </p:cNvSpPr>
          <p:nvPr>
            <p:ph idx="1"/>
          </p:nvPr>
        </p:nvSpPr>
        <p:spPr>
          <a:xfrm>
            <a:off x="457200" y="1844824"/>
            <a:ext cx="8229600" cy="4281339"/>
          </a:xfrm>
        </p:spPr>
        <p:txBody>
          <a:bodyPr>
            <a:normAutofit/>
          </a:bodyPr>
          <a:lstStyle/>
          <a:p>
            <a:r>
              <a:rPr lang="tr-TR" b="1" dirty="0" smtClean="0"/>
              <a:t>Not   (performans  puanı),        </a:t>
            </a:r>
            <a:r>
              <a:rPr lang="tr-TR" dirty="0" smtClean="0"/>
              <a:t>• </a:t>
            </a:r>
            <a:r>
              <a:rPr lang="tr-TR" b="1" dirty="0"/>
              <a:t>Mükâfat,</a:t>
            </a:r>
          </a:p>
          <a:p>
            <a:pPr>
              <a:buNone/>
            </a:pPr>
            <a:r>
              <a:rPr lang="tr-TR" dirty="0"/>
              <a:t>• </a:t>
            </a:r>
            <a:r>
              <a:rPr lang="tr-TR" b="1" dirty="0"/>
              <a:t>Ödül</a:t>
            </a:r>
            <a:r>
              <a:rPr lang="tr-TR" b="1" dirty="0" smtClean="0"/>
              <a:t>,                                               </a:t>
            </a:r>
            <a:r>
              <a:rPr lang="tr-TR" dirty="0" smtClean="0"/>
              <a:t>• </a:t>
            </a:r>
            <a:r>
              <a:rPr lang="tr-TR" b="1" dirty="0"/>
              <a:t>Sertifika,</a:t>
            </a:r>
          </a:p>
          <a:p>
            <a:pPr>
              <a:buNone/>
            </a:pPr>
            <a:r>
              <a:rPr lang="tr-TR" dirty="0"/>
              <a:t>• </a:t>
            </a:r>
            <a:r>
              <a:rPr lang="tr-TR" b="1" dirty="0"/>
              <a:t>Kupa</a:t>
            </a:r>
            <a:r>
              <a:rPr lang="tr-TR" b="1" dirty="0" smtClean="0"/>
              <a:t>,                                              </a:t>
            </a:r>
            <a:r>
              <a:rPr lang="tr-TR" dirty="0" smtClean="0"/>
              <a:t>• </a:t>
            </a:r>
            <a:r>
              <a:rPr lang="tr-TR" b="1" dirty="0"/>
              <a:t>Madalya,</a:t>
            </a:r>
          </a:p>
          <a:p>
            <a:pPr>
              <a:buNone/>
            </a:pPr>
            <a:r>
              <a:rPr lang="tr-TR" dirty="0"/>
              <a:t>• </a:t>
            </a:r>
            <a:r>
              <a:rPr lang="tr-TR" b="1" dirty="0"/>
              <a:t>Kulüp ve </a:t>
            </a:r>
            <a:r>
              <a:rPr lang="tr-TR" b="1" dirty="0" smtClean="0"/>
              <a:t>dernek üyeliği,            </a:t>
            </a:r>
            <a:r>
              <a:rPr lang="tr-TR" dirty="0" smtClean="0"/>
              <a:t>• </a:t>
            </a:r>
            <a:r>
              <a:rPr lang="tr-TR" b="1" dirty="0"/>
              <a:t>Rekabet,</a:t>
            </a:r>
          </a:p>
          <a:p>
            <a:pPr>
              <a:buNone/>
            </a:pPr>
            <a:r>
              <a:rPr lang="tr-TR" dirty="0"/>
              <a:t>• </a:t>
            </a:r>
            <a:r>
              <a:rPr lang="tr-TR" b="1" dirty="0"/>
              <a:t>Tasdik </a:t>
            </a:r>
            <a:r>
              <a:rPr lang="tr-TR" b="1" dirty="0" smtClean="0"/>
              <a:t>edilme   veya benimsenme arzusu</a:t>
            </a:r>
            <a:r>
              <a:rPr lang="tr-TR" b="1" dirty="0"/>
              <a:t>,</a:t>
            </a:r>
          </a:p>
          <a:p>
            <a:pPr>
              <a:buNone/>
            </a:pPr>
            <a:r>
              <a:rPr lang="tr-TR" dirty="0"/>
              <a:t>• </a:t>
            </a:r>
            <a:r>
              <a:rPr lang="tr-TR" b="1" dirty="0"/>
              <a:t>Arkadaş baskısı.</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51520" y="1556792"/>
            <a:ext cx="8686800" cy="2476872"/>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800" b="1" i="0" u="none" strike="noStrike" kern="1200" cap="none" spc="0" normalizeH="0" baseline="0" noProof="0" dirty="0" smtClean="0">
                <a:ln>
                  <a:noFill/>
                </a:ln>
                <a:solidFill>
                  <a:schemeClr val="accent2"/>
                </a:solidFill>
                <a:effectLst/>
                <a:uLnTx/>
                <a:uFillTx/>
                <a:latin typeface="+mn-lt"/>
                <a:ea typeface="+mn-ea"/>
                <a:cs typeface="+mn-cs"/>
              </a:rPr>
              <a:t>Birincil Güdüler:</a:t>
            </a:r>
            <a:r>
              <a:rPr kumimoji="0" lang="tr-TR" sz="3800" b="0" i="0" u="none" strike="noStrike" kern="1200" cap="none" spc="0" normalizeH="0" baseline="0" noProof="0" dirty="0" smtClean="0">
                <a:ln>
                  <a:noFill/>
                </a:ln>
                <a:solidFill>
                  <a:schemeClr val="tx1"/>
                </a:solidFill>
                <a:effectLst/>
                <a:uLnTx/>
                <a:uFillTx/>
                <a:latin typeface="+mn-lt"/>
                <a:ea typeface="+mn-ea"/>
                <a:cs typeface="+mn-cs"/>
              </a:rPr>
              <a:t> Hedefleri doğuştan olan güdülerdir.</a:t>
            </a:r>
            <a:endParaRPr kumimoji="0" lang="tr-TR" sz="2800" b="0" i="0" u="none" strike="noStrike" kern="1200" cap="none" spc="0" normalizeH="0" baseline="0" noProof="0" dirty="0" smtClean="0">
              <a:ln>
                <a:noFill/>
              </a:ln>
              <a:solidFill>
                <a:schemeClr val="tx1"/>
              </a:solidFill>
              <a:effectLst/>
              <a:uLnTx/>
              <a:uFillTx/>
              <a:latin typeface="+mn-lt"/>
              <a:ea typeface="+mn-ea"/>
              <a:cs typeface="+mn-cs"/>
            </a:endParaRP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100" b="0" i="0" u="none" strike="noStrike" kern="1200" cap="none" spc="0" normalizeH="0" baseline="0" noProof="0" dirty="0" smtClean="0">
                <a:ln>
                  <a:noFill/>
                </a:ln>
                <a:solidFill>
                  <a:schemeClr val="tx1"/>
                </a:solidFill>
                <a:effectLst/>
                <a:uLnTx/>
                <a:uFillTx/>
                <a:latin typeface="+mn-lt"/>
                <a:ea typeface="+mn-ea"/>
                <a:cs typeface="+mn-cs"/>
              </a:rPr>
              <a:t>Açlık ve susuzluk güdüleri</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100" b="0" i="0" u="none" strike="noStrike" kern="1200" cap="none" spc="0" normalizeH="0" baseline="0" noProof="0" dirty="0" smtClean="0">
                <a:ln>
                  <a:noFill/>
                </a:ln>
                <a:solidFill>
                  <a:schemeClr val="tx1"/>
                </a:solidFill>
                <a:effectLst/>
                <a:uLnTx/>
                <a:uFillTx/>
                <a:latin typeface="+mn-lt"/>
                <a:ea typeface="+mn-ea"/>
                <a:cs typeface="+mn-cs"/>
              </a:rPr>
              <a:t>Cinsellik ve analık güdüleri</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100" b="0" i="0" u="none" strike="noStrike" kern="1200" cap="none" spc="0" normalizeH="0" baseline="0" noProof="0" dirty="0" smtClean="0">
                <a:ln>
                  <a:noFill/>
                </a:ln>
                <a:solidFill>
                  <a:schemeClr val="tx1"/>
                </a:solidFill>
                <a:effectLst/>
                <a:uLnTx/>
                <a:uFillTx/>
                <a:latin typeface="+mn-lt"/>
                <a:ea typeface="+mn-ea"/>
                <a:cs typeface="+mn-cs"/>
              </a:rPr>
              <a:t>Faaliyet güdüleri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tr-T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4 Metin kutusu"/>
          <p:cNvSpPr txBox="1"/>
          <p:nvPr/>
        </p:nvSpPr>
        <p:spPr>
          <a:xfrm>
            <a:off x="539552" y="3977211"/>
            <a:ext cx="7920880" cy="2880789"/>
          </a:xfrm>
          <a:prstGeom prst="rect">
            <a:avLst/>
          </a:prstGeom>
          <a:noFill/>
        </p:spPr>
        <p:txBody>
          <a:bodyPr wrap="square" rtlCol="0">
            <a:spAutoFit/>
          </a:bodyPr>
          <a:lstStyle/>
          <a:p>
            <a:pPr marL="469900" indent="-469900">
              <a:spcBef>
                <a:spcPct val="20000"/>
              </a:spcBef>
              <a:buClr>
                <a:schemeClr val="accent2"/>
              </a:buClr>
              <a:buFont typeface="Arial" pitchFamily="34" charset="0"/>
              <a:buChar char="•"/>
            </a:pPr>
            <a:r>
              <a:rPr lang="tr-TR" sz="3200" b="1" dirty="0" smtClean="0">
                <a:solidFill>
                  <a:schemeClr val="accent2"/>
                </a:solidFill>
              </a:rPr>
              <a:t>Sosyal(İkincil) Güdüler:</a:t>
            </a:r>
            <a:r>
              <a:rPr lang="tr-TR" sz="3200" b="1" dirty="0" smtClean="0"/>
              <a:t> </a:t>
            </a:r>
            <a:r>
              <a:rPr lang="tr-TR" sz="3200" dirty="0" smtClean="0"/>
              <a:t>Doğrudan doğruya ya da dolaylı olarak diğer insanlarla ilgili olan güdülerdir.</a:t>
            </a:r>
          </a:p>
          <a:p>
            <a:pPr marL="1693863" lvl="3" indent="-387350">
              <a:spcBef>
                <a:spcPct val="20000"/>
              </a:spcBef>
              <a:buClr>
                <a:schemeClr val="accent2"/>
              </a:buClr>
              <a:buFont typeface="Wingdings" pitchFamily="2" charset="2"/>
              <a:buChar char="n"/>
            </a:pPr>
            <a:r>
              <a:rPr lang="tr-TR" sz="2800" dirty="0" smtClean="0"/>
              <a:t>Bağlanma güdüsü</a:t>
            </a:r>
          </a:p>
          <a:p>
            <a:pPr marL="1693863" lvl="3" indent="-387350">
              <a:spcBef>
                <a:spcPct val="20000"/>
              </a:spcBef>
              <a:buClr>
                <a:schemeClr val="accent2"/>
              </a:buClr>
              <a:buFont typeface="Wingdings" pitchFamily="2" charset="2"/>
              <a:buChar char="n"/>
            </a:pPr>
            <a:r>
              <a:rPr lang="tr-TR" sz="2800" dirty="0" smtClean="0"/>
              <a:t>Başarı güdüsü</a:t>
            </a:r>
          </a:p>
          <a:p>
            <a:endParaRPr lang="tr-TR" dirty="0"/>
          </a:p>
        </p:txBody>
      </p:sp>
      <p:sp>
        <p:nvSpPr>
          <p:cNvPr id="6" name="1 Başlık"/>
          <p:cNvSpPr>
            <a:spLocks noGrp="1"/>
          </p:cNvSpPr>
          <p:nvPr>
            <p:ph type="title"/>
          </p:nvPr>
        </p:nvSpPr>
        <p:spPr>
          <a:xfrm>
            <a:off x="457200" y="274638"/>
            <a:ext cx="8229600" cy="1143000"/>
          </a:xfrm>
        </p:spPr>
        <p:txBody>
          <a:bodyPr>
            <a:normAutofit/>
          </a:bodyPr>
          <a:lstStyle/>
          <a:p>
            <a:r>
              <a:rPr lang="tr-TR" dirty="0" smtClean="0"/>
              <a:t>Birincil ve İkincil Güdüler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i="1" u="sng" dirty="0" smtClean="0">
                <a:solidFill>
                  <a:srgbClr val="002060"/>
                </a:solidFill>
              </a:rPr>
              <a:t>Durumluk Ve Sürekli Güdüler </a:t>
            </a:r>
            <a:endParaRPr lang="tr-TR" dirty="0"/>
          </a:p>
        </p:txBody>
      </p:sp>
      <p:sp>
        <p:nvSpPr>
          <p:cNvPr id="3" name="2 İçerik Yer Tutucusu"/>
          <p:cNvSpPr>
            <a:spLocks noGrp="1"/>
          </p:cNvSpPr>
          <p:nvPr>
            <p:ph idx="1"/>
          </p:nvPr>
        </p:nvSpPr>
        <p:spPr/>
        <p:txBody>
          <a:bodyPr/>
          <a:lstStyle/>
          <a:p>
            <a:r>
              <a:rPr lang="tr-TR" b="1" dirty="0" smtClean="0">
                <a:solidFill>
                  <a:srgbClr val="000099"/>
                </a:solidFill>
              </a:rPr>
              <a:t>Durumluk</a:t>
            </a:r>
            <a:r>
              <a:rPr lang="tr-TR" dirty="0" smtClean="0">
                <a:solidFill>
                  <a:srgbClr val="000099"/>
                </a:solidFill>
              </a:rPr>
              <a:t> </a:t>
            </a:r>
            <a:r>
              <a:rPr lang="tr-TR" dirty="0" smtClean="0"/>
              <a:t>güdü,</a:t>
            </a:r>
            <a:r>
              <a:rPr lang="tr-TR" dirty="0" smtClean="0">
                <a:solidFill>
                  <a:srgbClr val="000000"/>
                </a:solidFill>
              </a:rPr>
              <a:t> belli bir durumun etkisiyle ortaya çıkar ve geçicidir. </a:t>
            </a:r>
            <a:r>
              <a:rPr lang="tr-TR" b="1" dirty="0" smtClean="0">
                <a:solidFill>
                  <a:srgbClr val="0033CC"/>
                </a:solidFill>
              </a:rPr>
              <a:t>Sürekli</a:t>
            </a:r>
            <a:r>
              <a:rPr lang="tr-TR" dirty="0" smtClean="0">
                <a:solidFill>
                  <a:srgbClr val="000000"/>
                </a:solidFill>
              </a:rPr>
              <a:t> güdü ise kalıcıdır. </a:t>
            </a:r>
          </a:p>
          <a:p>
            <a:r>
              <a:rPr lang="tr-TR" dirty="0" smtClean="0">
                <a:solidFill>
                  <a:srgbClr val="000000"/>
                </a:solidFill>
              </a:rPr>
              <a:t>Örneğin, Bir dersi sevmeyen fakat sınava gireceği için o dersi çalışan bir öğrencinin güdüsü </a:t>
            </a:r>
            <a:r>
              <a:rPr lang="tr-TR" b="1" dirty="0" smtClean="0">
                <a:solidFill>
                  <a:srgbClr val="000099"/>
                </a:solidFill>
              </a:rPr>
              <a:t>durumluk</a:t>
            </a:r>
            <a:r>
              <a:rPr lang="tr-TR" dirty="0" smtClean="0">
                <a:solidFill>
                  <a:srgbClr val="000000"/>
                </a:solidFill>
              </a:rPr>
              <a:t>tur. Ama o derse ilgi duyan, bu alanı öğrenmek için çalışan bir öğrencinin güdüsü ise </a:t>
            </a:r>
            <a:r>
              <a:rPr lang="tr-TR" b="1" dirty="0" smtClean="0">
                <a:solidFill>
                  <a:srgbClr val="000099"/>
                </a:solidFill>
              </a:rPr>
              <a:t>sürekli</a:t>
            </a:r>
            <a:r>
              <a:rPr lang="tr-TR" dirty="0" smtClean="0">
                <a:solidFill>
                  <a:srgbClr val="000000"/>
                </a:solidFill>
              </a:rPr>
              <a:t>dir.</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00200"/>
            <a:ext cx="9144000" cy="4525963"/>
          </a:xfrm>
        </p:spPr>
        <p:txBody>
          <a:bodyPr>
            <a:normAutofit/>
          </a:bodyPr>
          <a:lstStyle/>
          <a:p>
            <a:r>
              <a:rPr lang="tr-TR" sz="2800" dirty="0" smtClean="0">
                <a:latin typeface="Comic Sans MS" pitchFamily="66" charset="0"/>
              </a:rPr>
              <a:t>Güdü döngüsü şu şekilde meydana gelir: </a:t>
            </a:r>
          </a:p>
          <a:p>
            <a:endParaRPr lang="tr-TR" sz="2800" dirty="0" smtClean="0">
              <a:latin typeface="Comic Sans MS" pitchFamily="66" charset="0"/>
            </a:endParaRPr>
          </a:p>
          <a:p>
            <a:r>
              <a:rPr lang="tr-TR" sz="2800" dirty="0" smtClean="0">
                <a:latin typeface="Comic Sans MS" pitchFamily="66" charset="0"/>
              </a:rPr>
              <a:t>1-İhtiyaç hissedilir </a:t>
            </a:r>
          </a:p>
          <a:p>
            <a:r>
              <a:rPr lang="tr-TR" sz="2800" dirty="0" smtClean="0">
                <a:latin typeface="Comic Sans MS" pitchFamily="66" charset="0"/>
              </a:rPr>
              <a:t>2-İhtiyacı gidermeye yönelik davranış oluşur </a:t>
            </a:r>
          </a:p>
          <a:p>
            <a:r>
              <a:rPr lang="tr-TR" sz="2800" dirty="0" smtClean="0">
                <a:latin typeface="Comic Sans MS" pitchFamily="66" charset="0"/>
              </a:rPr>
              <a:t>3-ihtiyaç giderilir</a:t>
            </a:r>
          </a:p>
          <a:p>
            <a:endParaRPr lang="tr-TR" sz="2800" dirty="0" smtClean="0">
              <a:solidFill>
                <a:srgbClr val="1B0FBD"/>
              </a:solidFill>
              <a:latin typeface="Comic Sans MS" pitchFamily="66" charset="0"/>
            </a:endParaRPr>
          </a:p>
          <a:p>
            <a:r>
              <a:rPr lang="tr-TR" sz="2800" dirty="0" smtClean="0"/>
              <a:t> </a:t>
            </a:r>
            <a:r>
              <a:rPr lang="tr-TR" sz="2800" dirty="0" smtClean="0">
                <a:solidFill>
                  <a:srgbClr val="FF3399"/>
                </a:solidFill>
                <a:latin typeface="Comic Sans MS" pitchFamily="66" charset="0"/>
              </a:rPr>
              <a:t>Gereksinme – Uyarılma – Davranış – Doyum (amaç)</a:t>
            </a:r>
            <a:endParaRPr lang="tr-TR"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spcBef>
                <a:spcPct val="50000"/>
              </a:spcBef>
            </a:pPr>
            <a:r>
              <a:rPr lang="tr-TR" dirty="0" smtClean="0">
                <a:solidFill>
                  <a:srgbClr val="0000FF"/>
                </a:solidFill>
                <a:latin typeface="Comic Sans MS" pitchFamily="66" charset="0"/>
              </a:rPr>
              <a:t>Motivasyon, optimum bir seviyede tutulmalıdır</a:t>
            </a:r>
            <a:r>
              <a:rPr lang="tr-TR" dirty="0" smtClean="0">
                <a:solidFill>
                  <a:srgbClr val="0000FF"/>
                </a:solidFill>
                <a:latin typeface="Comic Sans MS" pitchFamily="66" charset="0"/>
              </a:rPr>
              <a:t>.</a:t>
            </a:r>
          </a:p>
          <a:p>
            <a:pPr algn="ctr">
              <a:spcBef>
                <a:spcPct val="50000"/>
              </a:spcBef>
            </a:pPr>
            <a:endParaRPr lang="tr-TR" dirty="0" smtClean="0">
              <a:solidFill>
                <a:srgbClr val="0000FF"/>
              </a:solidFill>
              <a:latin typeface="Comic Sans MS" pitchFamily="66" charset="0"/>
            </a:endParaRPr>
          </a:p>
          <a:p>
            <a:pPr algn="ctr">
              <a:spcBef>
                <a:spcPct val="50000"/>
              </a:spcBef>
            </a:pPr>
            <a:r>
              <a:rPr lang="tr-TR" dirty="0" smtClean="0">
                <a:solidFill>
                  <a:srgbClr val="0000FF"/>
                </a:solidFill>
                <a:latin typeface="Comic Sans MS" pitchFamily="66" charset="0"/>
              </a:rPr>
              <a:t>Yüksek motivasyon da düşük motivasyon kadar tehlikelidir.</a:t>
            </a:r>
          </a:p>
          <a:p>
            <a:endParaRPr lang="tr-TR" dirty="0"/>
          </a:p>
        </p:txBody>
      </p:sp>
      <p:graphicFrame>
        <p:nvGraphicFramePr>
          <p:cNvPr id="1026" name="Object 4"/>
          <p:cNvGraphicFramePr>
            <a:graphicFrameLocks/>
          </p:cNvGraphicFramePr>
          <p:nvPr/>
        </p:nvGraphicFramePr>
        <p:xfrm>
          <a:off x="1547664" y="4725144"/>
          <a:ext cx="677863" cy="1511300"/>
        </p:xfrm>
        <a:graphic>
          <a:graphicData uri="http://schemas.openxmlformats.org/presentationml/2006/ole">
            <p:oleObj spid="_x0000_s1026" name="Clip" r:id="rId3" imgW="1733443" imgH="3647970" progId="MS_ClipArt_Gallery.2">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20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Davranışçı yaklaşım</a:t>
            </a:r>
            <a:br>
              <a:rPr lang="tr-TR" b="1" dirty="0" smtClean="0"/>
            </a:br>
            <a:endParaRPr lang="tr-TR" dirty="0"/>
          </a:p>
        </p:txBody>
      </p:sp>
      <p:sp>
        <p:nvSpPr>
          <p:cNvPr id="3" name="2 İçerik Yer Tutucusu"/>
          <p:cNvSpPr>
            <a:spLocks noGrp="1"/>
          </p:cNvSpPr>
          <p:nvPr>
            <p:ph idx="1"/>
          </p:nvPr>
        </p:nvSpPr>
        <p:spPr>
          <a:xfrm>
            <a:off x="0" y="1600200"/>
            <a:ext cx="9144000" cy="5257800"/>
          </a:xfrm>
        </p:spPr>
        <p:txBody>
          <a:bodyPr/>
          <a:lstStyle/>
          <a:p>
            <a:r>
              <a:rPr lang="tr-TR" dirty="0" smtClean="0"/>
              <a:t>Organizma pekiştirilen davranışı tekrar elde etme eğilimindedir. </a:t>
            </a:r>
            <a:endParaRPr lang="tr-TR" dirty="0" smtClean="0"/>
          </a:p>
          <a:p>
            <a:endParaRPr lang="tr-TR" dirty="0" smtClean="0"/>
          </a:p>
          <a:p>
            <a:r>
              <a:rPr lang="tr-TR" dirty="0" smtClean="0"/>
              <a:t>Sınıfta </a:t>
            </a:r>
            <a:r>
              <a:rPr lang="tr-TR" dirty="0" smtClean="0"/>
              <a:t>sorulan sorulara doğru cevap veren öğrenciler pekiştirildiğinde daha sonraki sorulara cevap vermeye güdülenir</a:t>
            </a:r>
            <a:r>
              <a:rPr lang="tr-TR" dirty="0" smtClean="0"/>
              <a:t>.</a:t>
            </a:r>
          </a:p>
          <a:p>
            <a:endParaRPr lang="tr-TR" dirty="0" smtClean="0"/>
          </a:p>
          <a:p>
            <a:r>
              <a:rPr lang="tr-TR" dirty="0" smtClean="0"/>
              <a:t>Bu yaklaşımda </a:t>
            </a:r>
            <a:r>
              <a:rPr lang="tr-TR" dirty="0" err="1" smtClean="0"/>
              <a:t>pekiştireçler</a:t>
            </a:r>
            <a:r>
              <a:rPr lang="tr-TR" dirty="0" smtClean="0"/>
              <a:t> içsel ihtiyaçlardan daha önemlidir.</a:t>
            </a:r>
          </a:p>
          <a:p>
            <a:endParaRPr lang="tr-TR" dirty="0" smtClean="0"/>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b="1" dirty="0" smtClean="0"/>
              <a:t>Hiç hareket etmeyen bir eşeğiniz </a:t>
            </a:r>
            <a:r>
              <a:rPr lang="tr-TR" b="1" dirty="0" smtClean="0"/>
              <a:t>olduğunu düşünün</a:t>
            </a:r>
            <a:r>
              <a:rPr lang="tr-TR" b="1" dirty="0" smtClean="0"/>
              <a:t>. Hayvanı hareket ettirmenin </a:t>
            </a:r>
            <a:r>
              <a:rPr lang="tr-TR" b="1" dirty="0" smtClean="0"/>
              <a:t>yolları </a:t>
            </a:r>
            <a:r>
              <a:rPr lang="es-ES" b="1" dirty="0" smtClean="0"/>
              <a:t>ya </a:t>
            </a:r>
            <a:r>
              <a:rPr lang="es-ES" b="1" dirty="0" smtClean="0"/>
              <a:t>bir sopayla vurmak ya da </a:t>
            </a:r>
            <a:r>
              <a:rPr lang="es-ES" b="1" dirty="0" smtClean="0"/>
              <a:t>üvendireyle</a:t>
            </a:r>
            <a:r>
              <a:rPr lang="tr-TR" b="1" dirty="0" smtClean="0"/>
              <a:t> dürtmektir</a:t>
            </a:r>
            <a:r>
              <a:rPr lang="tr-TR" b="1" dirty="0" smtClean="0"/>
              <a:t>. Kullanılabilecek diğer bir </a:t>
            </a:r>
            <a:r>
              <a:rPr lang="tr-TR" b="1" dirty="0" smtClean="0"/>
              <a:t>yöntem ise </a:t>
            </a:r>
            <a:r>
              <a:rPr lang="tr-TR" b="1" dirty="0" smtClean="0"/>
              <a:t>burnunun tam ucunda bir </a:t>
            </a:r>
            <a:r>
              <a:rPr lang="tr-TR" b="1" dirty="0" smtClean="0"/>
              <a:t>havuç sallandırmaktır.</a:t>
            </a:r>
          </a:p>
          <a:p>
            <a:endParaRPr lang="tr-TR" b="1" dirty="0" smtClean="0"/>
          </a:p>
          <a:p>
            <a:r>
              <a:rPr lang="tr-TR" b="1" dirty="0" smtClean="0"/>
              <a:t>Eğer eşek aç ise bu havucu yemek </a:t>
            </a:r>
            <a:r>
              <a:rPr lang="tr-TR" b="1" dirty="0" smtClean="0"/>
              <a:t>için hareket </a:t>
            </a:r>
            <a:r>
              <a:rPr lang="tr-TR" b="1" dirty="0" smtClean="0"/>
              <a:t>edecektir. Fakat aç değil ve </a:t>
            </a:r>
            <a:r>
              <a:rPr lang="tr-TR" b="1" dirty="0" smtClean="0"/>
              <a:t>daha önce </a:t>
            </a:r>
            <a:r>
              <a:rPr lang="tr-TR" b="1" dirty="0" smtClean="0"/>
              <a:t>çok havuç yemişse, bu yöntem </a:t>
            </a:r>
            <a:r>
              <a:rPr lang="tr-TR" b="1" dirty="0" smtClean="0"/>
              <a:t>işe yaramayacaktır</a:t>
            </a:r>
            <a:r>
              <a:rPr lang="tr-TR" b="1" dirty="0" smtClean="0"/>
              <a:t>. O zaman </a:t>
            </a:r>
            <a:r>
              <a:rPr lang="tr-TR" b="1" dirty="0" smtClean="0"/>
              <a:t>hayvana büyük </a:t>
            </a:r>
            <a:r>
              <a:rPr lang="tr-TR" b="1" dirty="0" smtClean="0"/>
              <a:t>bir sopa gösterdiğinizde, </a:t>
            </a:r>
            <a:r>
              <a:rPr lang="tr-TR" b="1" dirty="0" smtClean="0"/>
              <a:t>eşek daha </a:t>
            </a:r>
            <a:r>
              <a:rPr lang="tr-TR" b="1" dirty="0" smtClean="0"/>
              <a:t>önceden yediği dayaklardan </a:t>
            </a:r>
            <a:r>
              <a:rPr lang="tr-TR" b="1" dirty="0" smtClean="0"/>
              <a:t>neden sonuç </a:t>
            </a:r>
            <a:r>
              <a:rPr lang="tr-TR" b="1" dirty="0" smtClean="0"/>
              <a:t>ilişkisi ile belleğine kazınan </a:t>
            </a:r>
            <a:r>
              <a:rPr lang="tr-TR" b="1" dirty="0" smtClean="0"/>
              <a:t>sopa korkusu </a:t>
            </a:r>
            <a:r>
              <a:rPr lang="tr-TR" b="1" dirty="0" smtClean="0"/>
              <a:t>ile hareket edecektir.</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836712"/>
            <a:ext cx="9144000" cy="5289451"/>
          </a:xfrm>
        </p:spPr>
        <p:txBody>
          <a:bodyPr>
            <a:normAutofit/>
          </a:bodyPr>
          <a:lstStyle/>
          <a:p>
            <a:r>
              <a:rPr lang="tr-TR" b="1" dirty="0" smtClean="0"/>
              <a:t>Pozitif motivasyon ve ödül arasında </a:t>
            </a:r>
            <a:r>
              <a:rPr lang="tr-TR" b="1" dirty="0" smtClean="0"/>
              <a:t>sıklıkla doğrudan </a:t>
            </a:r>
            <a:r>
              <a:rPr lang="tr-TR" b="1" dirty="0" smtClean="0"/>
              <a:t>bir ilişki kurulur</a:t>
            </a:r>
            <a:r>
              <a:rPr lang="tr-TR" b="1" dirty="0" smtClean="0"/>
              <a:t>.</a:t>
            </a:r>
          </a:p>
          <a:p>
            <a:endParaRPr lang="tr-TR" b="1" dirty="0" smtClean="0"/>
          </a:p>
          <a:p>
            <a:pPr>
              <a:buNone/>
            </a:pPr>
            <a:r>
              <a:rPr lang="tr-TR" dirty="0" smtClean="0"/>
              <a:t>• </a:t>
            </a:r>
            <a:r>
              <a:rPr lang="tr-TR" b="1" dirty="0" smtClean="0"/>
              <a:t>Ödülün, pozitif motivasyona ve </a:t>
            </a:r>
            <a:r>
              <a:rPr lang="tr-TR" b="1" dirty="0" smtClean="0"/>
              <a:t>dolayısıyla başarıya </a:t>
            </a:r>
            <a:r>
              <a:rPr lang="tr-TR" b="1" dirty="0" smtClean="0"/>
              <a:t>gittiğini savunanlar vardır</a:t>
            </a:r>
            <a:r>
              <a:rPr lang="tr-TR" b="1" dirty="0" smtClean="0"/>
              <a:t>. </a:t>
            </a:r>
            <a:r>
              <a:rPr lang="tr-TR" dirty="0" smtClean="0"/>
              <a:t> </a:t>
            </a:r>
            <a:r>
              <a:rPr lang="tr-TR" b="1" dirty="0" smtClean="0"/>
              <a:t>Bunu bir süreklilik halinde doğrulayamayız</a:t>
            </a:r>
            <a:r>
              <a:rPr lang="tr-TR" b="1" dirty="0" smtClean="0"/>
              <a:t>.</a:t>
            </a:r>
          </a:p>
          <a:p>
            <a:pPr>
              <a:buNone/>
            </a:pPr>
            <a:endParaRPr lang="tr-TR" b="1" dirty="0" smtClean="0"/>
          </a:p>
          <a:p>
            <a:pPr>
              <a:buNone/>
            </a:pPr>
            <a:r>
              <a:rPr lang="fr-FR" dirty="0" smtClean="0"/>
              <a:t>• </a:t>
            </a:r>
            <a:r>
              <a:rPr lang="fr-FR" b="1" dirty="0" smtClean="0"/>
              <a:t>Ne </a:t>
            </a:r>
            <a:r>
              <a:rPr lang="fr-FR" b="1" dirty="0" err="1" smtClean="0"/>
              <a:t>sürekli</a:t>
            </a:r>
            <a:r>
              <a:rPr lang="fr-FR" b="1" dirty="0" smtClean="0"/>
              <a:t> </a:t>
            </a:r>
            <a:r>
              <a:rPr lang="fr-FR" b="1" dirty="0" err="1" smtClean="0"/>
              <a:t>ödüllendirme</a:t>
            </a:r>
            <a:r>
              <a:rPr lang="fr-FR" b="1" dirty="0" smtClean="0"/>
              <a:t> ne de </a:t>
            </a:r>
            <a:r>
              <a:rPr lang="fr-FR" b="1" dirty="0" err="1" smtClean="0"/>
              <a:t>sürekli</a:t>
            </a:r>
            <a:r>
              <a:rPr lang="tr-TR" b="1" dirty="0" smtClean="0"/>
              <a:t> cezalandırma </a:t>
            </a:r>
            <a:r>
              <a:rPr lang="tr-TR" b="1" dirty="0" smtClean="0"/>
              <a:t>doğru motivasyon modeli </a:t>
            </a:r>
            <a:r>
              <a:rPr lang="tr-TR" b="1" dirty="0" smtClean="0"/>
              <a:t>olarak öngörülemez</a:t>
            </a:r>
            <a:r>
              <a:rPr lang="tr-TR" b="1" dirty="0" smtClean="0"/>
              <a:t>.</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1143000"/>
          </a:xfrm>
        </p:spPr>
        <p:txBody>
          <a:bodyPr/>
          <a:lstStyle/>
          <a:p>
            <a:r>
              <a:rPr lang="tr-TR" b="1" dirty="0" smtClean="0"/>
              <a:t>Bilişsel yaklaşım</a:t>
            </a:r>
            <a:endParaRPr lang="tr-TR" dirty="0"/>
          </a:p>
        </p:txBody>
      </p:sp>
      <p:sp>
        <p:nvSpPr>
          <p:cNvPr id="3" name="2 İçerik Yer Tutucusu"/>
          <p:cNvSpPr>
            <a:spLocks noGrp="1"/>
          </p:cNvSpPr>
          <p:nvPr>
            <p:ph idx="1"/>
          </p:nvPr>
        </p:nvSpPr>
        <p:spPr>
          <a:xfrm>
            <a:off x="0" y="1052736"/>
            <a:ext cx="9144000" cy="5805264"/>
          </a:xfrm>
        </p:spPr>
        <p:txBody>
          <a:bodyPr>
            <a:normAutofit fontScale="92500" lnSpcReduction="10000"/>
          </a:bodyPr>
          <a:lstStyle/>
          <a:p>
            <a:r>
              <a:rPr lang="tr-TR" dirty="0" smtClean="0"/>
              <a:t>İçsel motivasyon ön plandadır yani davranışçı yaklaşımın uzağında bir görüştür. </a:t>
            </a:r>
            <a:endParaRPr lang="tr-TR" dirty="0" smtClean="0"/>
          </a:p>
          <a:p>
            <a:endParaRPr lang="tr-TR" dirty="0" smtClean="0"/>
          </a:p>
          <a:p>
            <a:r>
              <a:rPr lang="tr-TR" dirty="0" smtClean="0"/>
              <a:t>Bu </a:t>
            </a:r>
            <a:r>
              <a:rPr lang="tr-TR" dirty="0" smtClean="0"/>
              <a:t>yaklaşımda esas olan </a:t>
            </a:r>
            <a:r>
              <a:rPr lang="tr-TR" dirty="0" smtClean="0"/>
              <a:t>kişinin </a:t>
            </a:r>
            <a:r>
              <a:rPr lang="tr-TR" dirty="0" smtClean="0"/>
              <a:t>kendi amaçlarını saptaması ve bunlar için güdülenmesidir. </a:t>
            </a:r>
            <a:endParaRPr lang="tr-TR" dirty="0" smtClean="0"/>
          </a:p>
          <a:p>
            <a:r>
              <a:rPr lang="tr-TR" dirty="0" smtClean="0"/>
              <a:t>Burada </a:t>
            </a:r>
            <a:r>
              <a:rPr lang="tr-TR" dirty="0" smtClean="0"/>
              <a:t>davranışları bilme, dengeleme, dünyayı anlama gibi gereksinimleri karşılamak önemlidir</a:t>
            </a:r>
            <a:r>
              <a:rPr lang="tr-TR" dirty="0" smtClean="0"/>
              <a:t>.</a:t>
            </a:r>
          </a:p>
          <a:p>
            <a:endParaRPr lang="tr-TR" dirty="0" smtClean="0"/>
          </a:p>
          <a:p>
            <a:r>
              <a:rPr lang="tr-TR" dirty="0" smtClean="0"/>
              <a:t>Hoşlandığı bir dersin sınavına çalışan bir öğrenci yorgunlunun, açlığının ya da uykusuzluğunun farkında olmayabilir. Çünkü, amaçlarını gerçekleştirme gibi içsel ihtiyaç onu etkilemektedir.</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Sosyal Öğrenme Yaklaşımı</a:t>
            </a:r>
            <a:br>
              <a:rPr lang="tr-TR" b="1" dirty="0" smtClean="0"/>
            </a:br>
            <a:endParaRPr lang="tr-TR" dirty="0"/>
          </a:p>
        </p:txBody>
      </p:sp>
      <p:sp>
        <p:nvSpPr>
          <p:cNvPr id="3" name="2 İçerik Yer Tutucusu"/>
          <p:cNvSpPr>
            <a:spLocks noGrp="1"/>
          </p:cNvSpPr>
          <p:nvPr>
            <p:ph idx="1"/>
          </p:nvPr>
        </p:nvSpPr>
        <p:spPr>
          <a:xfrm>
            <a:off x="0" y="1600200"/>
            <a:ext cx="9144000" cy="4525963"/>
          </a:xfrm>
        </p:spPr>
        <p:txBody>
          <a:bodyPr/>
          <a:lstStyle/>
          <a:p>
            <a:r>
              <a:rPr lang="tr-TR" dirty="0" smtClean="0"/>
              <a:t>Davranışçı ve bilişsel yaklaşımın özelliklerini içerdiği gibi yeni boyutlar da ekler. Bu da </a:t>
            </a:r>
            <a:r>
              <a:rPr lang="tr-TR" dirty="0" smtClean="0"/>
              <a:t>çevresel </a:t>
            </a:r>
            <a:r>
              <a:rPr lang="tr-TR" dirty="0" smtClean="0"/>
              <a:t>faktörün etkisidir.</a:t>
            </a:r>
          </a:p>
          <a:p>
            <a:endParaRPr lang="tr-TR" dirty="0" smtClean="0"/>
          </a:p>
          <a:p>
            <a:pPr lvl="0"/>
            <a:r>
              <a:rPr lang="tr-TR" dirty="0" smtClean="0"/>
              <a:t>Bireyin amacına ulaşma beklentileri</a:t>
            </a:r>
          </a:p>
          <a:p>
            <a:pPr lvl="0"/>
            <a:r>
              <a:rPr lang="tr-TR" dirty="0" smtClean="0"/>
              <a:t>Amacın birey için değeri</a:t>
            </a:r>
          </a:p>
          <a:p>
            <a:pPr lvl="0"/>
            <a:r>
              <a:rPr lang="tr-TR" dirty="0" smtClean="0"/>
              <a:t>Bireyin yapılacak işe yönelik tepkisi</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Maslow’un</a:t>
            </a:r>
            <a:r>
              <a:rPr lang="tr-TR" b="1" dirty="0" smtClean="0"/>
              <a:t> ihtiyaçlar hiyerarşisi</a:t>
            </a:r>
            <a:endParaRPr lang="tr-TR" dirty="0"/>
          </a:p>
        </p:txBody>
      </p:sp>
      <p:sp>
        <p:nvSpPr>
          <p:cNvPr id="3" name="2 İçerik Yer Tutucusu"/>
          <p:cNvSpPr>
            <a:spLocks noGrp="1"/>
          </p:cNvSpPr>
          <p:nvPr>
            <p:ph idx="1"/>
          </p:nvPr>
        </p:nvSpPr>
        <p:spPr>
          <a:xfrm>
            <a:off x="0" y="1600200"/>
            <a:ext cx="9144000" cy="4525963"/>
          </a:xfrm>
        </p:spPr>
        <p:txBody>
          <a:bodyPr/>
          <a:lstStyle/>
          <a:p>
            <a:r>
              <a:rPr lang="tr-TR" b="1" dirty="0" err="1" smtClean="0"/>
              <a:t>Maslow</a:t>
            </a:r>
            <a:r>
              <a:rPr lang="tr-TR" b="1" dirty="0" smtClean="0"/>
              <a:t>, insanın ceza ve ödül gibi </a:t>
            </a:r>
            <a:r>
              <a:rPr lang="tr-TR" b="1" dirty="0" smtClean="0"/>
              <a:t>harici güdülerle </a:t>
            </a:r>
            <a:r>
              <a:rPr lang="tr-TR" b="1" dirty="0" smtClean="0"/>
              <a:t>değil, iç ihtiyaç programı </a:t>
            </a:r>
            <a:r>
              <a:rPr lang="tr-TR" b="1" dirty="0" smtClean="0"/>
              <a:t>ile motive </a:t>
            </a:r>
            <a:r>
              <a:rPr lang="tr-TR" b="1" dirty="0" smtClean="0"/>
              <a:t>olduğunu savunur</a:t>
            </a:r>
            <a:r>
              <a:rPr lang="tr-TR" b="1" dirty="0" smtClean="0"/>
              <a:t>.</a:t>
            </a:r>
          </a:p>
          <a:p>
            <a:endParaRPr lang="tr-TR" b="1" dirty="0" smtClean="0"/>
          </a:p>
          <a:p>
            <a:r>
              <a:rPr lang="tr-TR" b="1" dirty="0" smtClean="0"/>
              <a:t> </a:t>
            </a:r>
            <a:r>
              <a:rPr lang="tr-TR" b="1" dirty="0" smtClean="0"/>
              <a:t>Başka </a:t>
            </a:r>
            <a:r>
              <a:rPr lang="tr-TR" b="1" dirty="0" smtClean="0"/>
              <a:t>bir ifade </a:t>
            </a:r>
            <a:r>
              <a:rPr lang="tr-TR" b="1" dirty="0" smtClean="0"/>
              <a:t>ile bireyin </a:t>
            </a:r>
            <a:r>
              <a:rPr lang="tr-TR" b="1" dirty="0" smtClean="0"/>
              <a:t>güdülenmesinin temelinde </a:t>
            </a:r>
            <a:r>
              <a:rPr lang="tr-TR" b="1" dirty="0" smtClean="0"/>
              <a:t>ihtiyaçlar vardır.</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098"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548680"/>
            <a:ext cx="8229600" cy="1143000"/>
          </a:xfrm>
        </p:spPr>
        <p:txBody>
          <a:bodyPr>
            <a:normAutofit fontScale="90000"/>
          </a:bodyPr>
          <a:lstStyle/>
          <a:p>
            <a:r>
              <a:rPr lang="tr-TR"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VROOM’UN BEKLENTİ </a:t>
            </a:r>
            <a:br>
              <a:rPr lang="tr-TR"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tr-TR"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KURAMI</a:t>
            </a:r>
            <a:endParaRPr lang="tr-TR" dirty="0"/>
          </a:p>
        </p:txBody>
      </p:sp>
      <p:sp>
        <p:nvSpPr>
          <p:cNvPr id="3" name="2 İçerik Yer Tutucusu"/>
          <p:cNvSpPr>
            <a:spLocks noGrp="1"/>
          </p:cNvSpPr>
          <p:nvPr>
            <p:ph idx="1"/>
          </p:nvPr>
        </p:nvSpPr>
        <p:spPr>
          <a:xfrm>
            <a:off x="0" y="2132856"/>
            <a:ext cx="9144000" cy="3993307"/>
          </a:xfrm>
        </p:spPr>
        <p:txBody>
          <a:bodyPr/>
          <a:lstStyle/>
          <a:p>
            <a:r>
              <a:rPr lang="en-AU" dirty="0" smtClean="0"/>
              <a:t>Vroom </a:t>
            </a:r>
            <a:r>
              <a:rPr lang="en-AU" dirty="0" err="1" smtClean="0"/>
              <a:t>tarafından</a:t>
            </a:r>
            <a:r>
              <a:rPr lang="en-AU" dirty="0" smtClean="0"/>
              <a:t> </a:t>
            </a:r>
            <a:r>
              <a:rPr lang="en-AU" dirty="0" err="1" smtClean="0"/>
              <a:t>geliştirilen</a:t>
            </a:r>
            <a:r>
              <a:rPr lang="en-AU" dirty="0" smtClean="0"/>
              <a:t> </a:t>
            </a:r>
            <a:r>
              <a:rPr lang="en-AU" dirty="0" err="1" smtClean="0"/>
              <a:t>bu</a:t>
            </a:r>
            <a:r>
              <a:rPr lang="en-AU" dirty="0" smtClean="0"/>
              <a:t> </a:t>
            </a:r>
            <a:r>
              <a:rPr lang="en-AU" dirty="0" err="1" smtClean="0"/>
              <a:t>modelde</a:t>
            </a:r>
            <a:r>
              <a:rPr lang="en-AU" dirty="0" smtClean="0"/>
              <a:t> </a:t>
            </a:r>
            <a:r>
              <a:rPr lang="en-AU" dirty="0" err="1" smtClean="0"/>
              <a:t>ortaya</a:t>
            </a:r>
            <a:r>
              <a:rPr lang="en-AU" dirty="0" smtClean="0"/>
              <a:t> </a:t>
            </a:r>
            <a:r>
              <a:rPr lang="en-AU" dirty="0" err="1" smtClean="0"/>
              <a:t>konulan</a:t>
            </a:r>
            <a:r>
              <a:rPr lang="en-AU" dirty="0" smtClean="0"/>
              <a:t> </a:t>
            </a:r>
            <a:r>
              <a:rPr lang="en-AU" dirty="0" err="1" smtClean="0"/>
              <a:t>güdülenme</a:t>
            </a:r>
            <a:r>
              <a:rPr lang="en-AU" dirty="0" smtClean="0"/>
              <a:t> (</a:t>
            </a:r>
            <a:r>
              <a:rPr lang="en-AU" dirty="0" err="1" smtClean="0"/>
              <a:t>motivasyon</a:t>
            </a:r>
            <a:r>
              <a:rPr lang="en-AU" dirty="0" smtClean="0"/>
              <a:t>) </a:t>
            </a:r>
            <a:r>
              <a:rPr lang="en-AU" dirty="0" err="1" smtClean="0"/>
              <a:t>kişinin</a:t>
            </a:r>
            <a:r>
              <a:rPr lang="en-AU" dirty="0" smtClean="0"/>
              <a:t> </a:t>
            </a:r>
            <a:r>
              <a:rPr lang="en-AU" dirty="0" err="1" smtClean="0"/>
              <a:t>aradığı</a:t>
            </a:r>
            <a:r>
              <a:rPr lang="en-AU" dirty="0" smtClean="0"/>
              <a:t> </a:t>
            </a:r>
            <a:r>
              <a:rPr lang="en-AU" dirty="0" err="1" smtClean="0"/>
              <a:t>değerlerle</a:t>
            </a:r>
            <a:r>
              <a:rPr lang="en-AU" dirty="0" smtClean="0"/>
              <a:t>, </a:t>
            </a:r>
            <a:r>
              <a:rPr lang="en-AU" dirty="0" err="1" smtClean="0"/>
              <a:t>belirli</a:t>
            </a:r>
            <a:r>
              <a:rPr lang="en-AU" dirty="0" smtClean="0"/>
              <a:t> </a:t>
            </a:r>
            <a:r>
              <a:rPr lang="en-AU" dirty="0" err="1" smtClean="0"/>
              <a:t>bir</a:t>
            </a:r>
            <a:r>
              <a:rPr lang="en-AU" dirty="0" smtClean="0"/>
              <a:t> </a:t>
            </a:r>
            <a:r>
              <a:rPr lang="en-AU" dirty="0" err="1" smtClean="0"/>
              <a:t>hareketin</a:t>
            </a:r>
            <a:r>
              <a:rPr lang="en-AU" dirty="0" smtClean="0"/>
              <a:t> </a:t>
            </a:r>
            <a:r>
              <a:rPr lang="en-AU" dirty="0" err="1" smtClean="0"/>
              <a:t>bu</a:t>
            </a:r>
            <a:r>
              <a:rPr lang="en-AU" dirty="0" smtClean="0"/>
              <a:t> </a:t>
            </a:r>
            <a:r>
              <a:rPr lang="en-AU" dirty="0" err="1" smtClean="0"/>
              <a:t>değerlere</a:t>
            </a:r>
            <a:r>
              <a:rPr lang="en-AU" dirty="0" smtClean="0"/>
              <a:t> </a:t>
            </a:r>
            <a:r>
              <a:rPr lang="en-AU" dirty="0" err="1" smtClean="0"/>
              <a:t>yol</a:t>
            </a:r>
            <a:r>
              <a:rPr lang="en-AU" dirty="0" smtClean="0"/>
              <a:t> </a:t>
            </a:r>
            <a:r>
              <a:rPr lang="en-AU" dirty="0" err="1" smtClean="0"/>
              <a:t>açma</a:t>
            </a:r>
            <a:r>
              <a:rPr lang="en-AU" dirty="0" smtClean="0"/>
              <a:t> </a:t>
            </a:r>
            <a:r>
              <a:rPr lang="en-AU" dirty="0" err="1" smtClean="0"/>
              <a:t>olasılığına</a:t>
            </a:r>
            <a:r>
              <a:rPr lang="en-AU" dirty="0" smtClean="0"/>
              <a:t> </a:t>
            </a:r>
            <a:r>
              <a:rPr lang="en-AU" dirty="0" err="1" smtClean="0"/>
              <a:t>ilişk</a:t>
            </a:r>
            <a:r>
              <a:rPr lang="tr-TR" dirty="0" smtClean="0"/>
              <a:t>i</a:t>
            </a:r>
            <a:r>
              <a:rPr lang="en-AU" dirty="0" smtClean="0"/>
              <a:t>n </a:t>
            </a:r>
            <a:r>
              <a:rPr lang="en-AU" dirty="0" err="1" smtClean="0"/>
              <a:t>tahminin</a:t>
            </a:r>
            <a:r>
              <a:rPr lang="en-AU" dirty="0" smtClean="0"/>
              <a:t> </a:t>
            </a:r>
            <a:r>
              <a:rPr lang="en-AU" dirty="0" err="1" smtClean="0"/>
              <a:t>çarpımıdır</a:t>
            </a:r>
            <a:r>
              <a:rPr lang="tr-TR" dirty="0" smtClean="0"/>
              <a:t>.</a:t>
            </a:r>
          </a:p>
          <a:p>
            <a:endParaRPr lang="tr-TR" dirty="0" smtClean="0"/>
          </a:p>
          <a:p>
            <a:endParaRPr lang="tr-TR" dirty="0"/>
          </a:p>
        </p:txBody>
      </p:sp>
      <p:sp>
        <p:nvSpPr>
          <p:cNvPr id="4" name="3 Dikdörtgen"/>
          <p:cNvSpPr/>
          <p:nvPr/>
        </p:nvSpPr>
        <p:spPr>
          <a:xfrm>
            <a:off x="1187624" y="4581128"/>
            <a:ext cx="6984776" cy="461665"/>
          </a:xfrm>
          <a:prstGeom prst="rect">
            <a:avLst/>
          </a:prstGeom>
        </p:spPr>
        <p:txBody>
          <a:bodyPr wrap="square">
            <a:spAutoFit/>
          </a:bodyPr>
          <a:lstStyle/>
          <a:p>
            <a:pPr algn="ctr">
              <a:spcBef>
                <a:spcPct val="20000"/>
              </a:spcBef>
              <a:buClr>
                <a:schemeClr val="folHlink"/>
              </a:buClr>
              <a:buSzPct val="60000"/>
              <a:buFont typeface="Wingdings" pitchFamily="2" charset="2"/>
              <a:buNone/>
            </a:pPr>
            <a:r>
              <a:rPr lang="en-AU" sz="2400" b="1" dirty="0" err="1" smtClean="0">
                <a:latin typeface="Tahoma" pitchFamily="34" charset="0"/>
              </a:rPr>
              <a:t>Arzulama</a:t>
            </a:r>
            <a:r>
              <a:rPr lang="en-AU" sz="2400" b="1" dirty="0" smtClean="0">
                <a:latin typeface="Tahoma" pitchFamily="34" charset="0"/>
              </a:rPr>
              <a:t> </a:t>
            </a:r>
            <a:r>
              <a:rPr lang="en-AU" sz="2400" b="1" dirty="0" err="1" smtClean="0">
                <a:latin typeface="Tahoma" pitchFamily="34" charset="0"/>
              </a:rPr>
              <a:t>Der</a:t>
            </a:r>
            <a:r>
              <a:rPr lang="tr-TR" sz="2400" b="1" dirty="0" smtClean="0">
                <a:latin typeface="Tahoma" pitchFamily="34" charset="0"/>
              </a:rPr>
              <a:t>e</a:t>
            </a:r>
            <a:r>
              <a:rPr lang="en-AU" sz="2400" b="1" dirty="0" err="1" smtClean="0">
                <a:latin typeface="Tahoma" pitchFamily="34" charset="0"/>
              </a:rPr>
              <a:t>cesi</a:t>
            </a:r>
            <a:r>
              <a:rPr lang="tr-TR" sz="2400" b="1" dirty="0" smtClean="0">
                <a:latin typeface="Tahoma" pitchFamily="34" charset="0"/>
              </a:rPr>
              <a:t> x </a:t>
            </a:r>
            <a:r>
              <a:rPr lang="en-AU" sz="2400" b="1" dirty="0" err="1" smtClean="0">
                <a:latin typeface="Tahoma" pitchFamily="34" charset="0"/>
              </a:rPr>
              <a:t>Bekleyiş</a:t>
            </a:r>
            <a:r>
              <a:rPr lang="en-AU" sz="2400" b="1" dirty="0" smtClean="0">
                <a:latin typeface="Tahoma" pitchFamily="34" charset="0"/>
              </a:rPr>
              <a:t>= </a:t>
            </a:r>
            <a:r>
              <a:rPr lang="en-AU" sz="2400" b="1" dirty="0" err="1" smtClean="0">
                <a:latin typeface="Tahoma" pitchFamily="34" charset="0"/>
              </a:rPr>
              <a:t>Güdülenme</a:t>
            </a:r>
            <a:endParaRPr lang="tr-TR" sz="2400" dirty="0">
              <a:latin typeface="Tahoma"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EŞİTLİK  </a:t>
            </a:r>
            <a:r>
              <a:rPr lang="tr-TR"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TEORİSİ</a:t>
            </a:r>
            <a:endParaRPr lang="tr-TR" dirty="0"/>
          </a:p>
        </p:txBody>
      </p:sp>
      <p:sp>
        <p:nvSpPr>
          <p:cNvPr id="3" name="2 İçerik Yer Tutucusu"/>
          <p:cNvSpPr>
            <a:spLocks noGrp="1"/>
          </p:cNvSpPr>
          <p:nvPr>
            <p:ph idx="1"/>
          </p:nvPr>
        </p:nvSpPr>
        <p:spPr>
          <a:xfrm>
            <a:off x="457200" y="1916832"/>
            <a:ext cx="8229600" cy="4209331"/>
          </a:xfrm>
        </p:spPr>
        <p:txBody>
          <a:bodyPr/>
          <a:lstStyle/>
          <a:p>
            <a:r>
              <a:rPr lang="en-AU" sz="3600" dirty="0" smtClean="0"/>
              <a:t>J. Stray Adams </a:t>
            </a:r>
            <a:r>
              <a:rPr lang="en-AU" sz="3600" dirty="0" err="1" smtClean="0"/>
              <a:t>tarafından</a:t>
            </a:r>
            <a:r>
              <a:rPr lang="en-AU" sz="3600" dirty="0" smtClean="0"/>
              <a:t> </a:t>
            </a:r>
            <a:r>
              <a:rPr lang="en-AU" sz="3600" dirty="0" err="1" smtClean="0"/>
              <a:t>geliştirilen</a:t>
            </a:r>
            <a:r>
              <a:rPr lang="en-AU" sz="3600" dirty="0" smtClean="0"/>
              <a:t> </a:t>
            </a:r>
            <a:r>
              <a:rPr lang="en-AU" sz="3600" dirty="0" err="1" smtClean="0"/>
              <a:t>bu</a:t>
            </a:r>
            <a:r>
              <a:rPr lang="en-AU" sz="3600" dirty="0" smtClean="0"/>
              <a:t> </a:t>
            </a:r>
            <a:r>
              <a:rPr lang="en-AU" sz="3600" dirty="0" err="1" smtClean="0"/>
              <a:t>teoriye</a:t>
            </a:r>
            <a:r>
              <a:rPr lang="en-AU" sz="3600" dirty="0" smtClean="0"/>
              <a:t> </a:t>
            </a:r>
            <a:r>
              <a:rPr lang="en-AU" sz="3600" dirty="0" err="1" smtClean="0"/>
              <a:t>göre</a:t>
            </a:r>
            <a:r>
              <a:rPr lang="en-AU" sz="3600" dirty="0" smtClean="0"/>
              <a:t> </a:t>
            </a:r>
            <a:r>
              <a:rPr lang="en-AU" sz="3600" dirty="0" err="1" smtClean="0"/>
              <a:t>işgörenlerin</a:t>
            </a:r>
            <a:r>
              <a:rPr lang="en-AU" sz="3600" dirty="0" smtClean="0"/>
              <a:t> </a:t>
            </a:r>
            <a:r>
              <a:rPr lang="en-AU" sz="3600" dirty="0" err="1" smtClean="0"/>
              <a:t>iş</a:t>
            </a:r>
            <a:r>
              <a:rPr lang="en-AU" sz="3600" dirty="0" smtClean="0"/>
              <a:t> </a:t>
            </a:r>
            <a:r>
              <a:rPr lang="en-AU" sz="3600" dirty="0" err="1" smtClean="0"/>
              <a:t>ilişkilerinde</a:t>
            </a:r>
            <a:r>
              <a:rPr lang="en-AU" sz="3600" dirty="0" smtClean="0"/>
              <a:t> </a:t>
            </a:r>
            <a:r>
              <a:rPr lang="en-AU" sz="3600" dirty="0" err="1" smtClean="0"/>
              <a:t>eşit</a:t>
            </a:r>
            <a:r>
              <a:rPr lang="en-AU" sz="3600" dirty="0" smtClean="0"/>
              <a:t> </a:t>
            </a:r>
            <a:r>
              <a:rPr lang="en-AU" sz="3600" dirty="0" err="1" smtClean="0"/>
              <a:t>bir</a:t>
            </a:r>
            <a:r>
              <a:rPr lang="en-AU" sz="3600" dirty="0" smtClean="0"/>
              <a:t> </a:t>
            </a:r>
            <a:r>
              <a:rPr lang="en-AU" sz="3600" dirty="0" err="1" smtClean="0"/>
              <a:t>şekilde</a:t>
            </a:r>
            <a:r>
              <a:rPr lang="en-AU" sz="3600" dirty="0" smtClean="0"/>
              <a:t> </a:t>
            </a:r>
            <a:r>
              <a:rPr lang="en-AU" sz="3600" dirty="0" err="1" smtClean="0"/>
              <a:t>davranış</a:t>
            </a:r>
            <a:r>
              <a:rPr lang="en-AU" sz="3600" dirty="0" smtClean="0"/>
              <a:t> </a:t>
            </a:r>
            <a:r>
              <a:rPr lang="en-AU" sz="3600" dirty="0" err="1" smtClean="0"/>
              <a:t>görme</a:t>
            </a:r>
            <a:r>
              <a:rPr lang="en-AU" sz="3600" dirty="0" smtClean="0"/>
              <a:t> </a:t>
            </a:r>
            <a:r>
              <a:rPr lang="en-AU" sz="3600" dirty="0" err="1" smtClean="0"/>
              <a:t>arzusunda</a:t>
            </a:r>
            <a:r>
              <a:rPr lang="en-AU" sz="3600" dirty="0" smtClean="0"/>
              <a:t> </a:t>
            </a:r>
            <a:r>
              <a:rPr lang="en-AU" sz="3600" dirty="0" err="1" smtClean="0"/>
              <a:t>oldukları</a:t>
            </a:r>
            <a:r>
              <a:rPr lang="en-AU" sz="3600" dirty="0" smtClean="0"/>
              <a:t> </a:t>
            </a:r>
            <a:r>
              <a:rPr lang="en-AU" sz="3600" dirty="0" err="1" smtClean="0"/>
              <a:t>ve</a:t>
            </a:r>
            <a:r>
              <a:rPr lang="en-AU" sz="3600" dirty="0" smtClean="0"/>
              <a:t> </a:t>
            </a:r>
            <a:r>
              <a:rPr lang="en-AU" sz="3600" dirty="0" err="1" smtClean="0"/>
              <a:t>bu</a:t>
            </a:r>
            <a:r>
              <a:rPr lang="en-AU" sz="3600" dirty="0" smtClean="0"/>
              <a:t> </a:t>
            </a:r>
            <a:r>
              <a:rPr lang="en-AU" sz="3600" dirty="0" err="1" smtClean="0"/>
              <a:t>arzunun</a:t>
            </a:r>
            <a:r>
              <a:rPr lang="en-AU" sz="3600" dirty="0" smtClean="0"/>
              <a:t> </a:t>
            </a:r>
            <a:r>
              <a:rPr lang="en-AU" sz="3600" dirty="0" err="1" smtClean="0"/>
              <a:t>motivasyonu</a:t>
            </a:r>
            <a:r>
              <a:rPr lang="en-AU" sz="3600" dirty="0" smtClean="0"/>
              <a:t> </a:t>
            </a:r>
            <a:r>
              <a:rPr lang="en-AU" sz="3600" dirty="0" err="1" smtClean="0"/>
              <a:t>etkilediğidir</a:t>
            </a:r>
            <a:r>
              <a:rPr lang="en-AU" sz="3600" dirty="0" smtClean="0"/>
              <a:t>. </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i="1" dirty="0" smtClean="0">
                <a:effectLst>
                  <a:outerShdw blurRad="38100" dist="38100" dir="2700000" algn="tl">
                    <a:srgbClr val="000000">
                      <a:alpha val="43137"/>
                    </a:srgbClr>
                  </a:outerShdw>
                </a:effectLst>
              </a:rPr>
              <a:t>Motivasyonu neler bozar?</a:t>
            </a:r>
            <a:endParaRPr lang="tr-TR" dirty="0"/>
          </a:p>
        </p:txBody>
      </p:sp>
      <p:sp>
        <p:nvSpPr>
          <p:cNvPr id="3" name="2 İçerik Yer Tutucusu"/>
          <p:cNvSpPr>
            <a:spLocks noGrp="1"/>
          </p:cNvSpPr>
          <p:nvPr>
            <p:ph idx="1"/>
          </p:nvPr>
        </p:nvSpPr>
        <p:spPr/>
        <p:txBody>
          <a:bodyPr/>
          <a:lstStyle/>
          <a:p>
            <a:r>
              <a:rPr lang="tr-TR" dirty="0" smtClean="0">
                <a:solidFill>
                  <a:srgbClr val="115964"/>
                </a:solidFill>
              </a:rPr>
              <a:t>İnsanların davranışları</a:t>
            </a:r>
          </a:p>
          <a:p>
            <a:r>
              <a:rPr lang="tr-TR" dirty="0" smtClean="0">
                <a:solidFill>
                  <a:srgbClr val="115964"/>
                </a:solidFill>
              </a:rPr>
              <a:t>Stres yaratan olaylar</a:t>
            </a:r>
          </a:p>
          <a:p>
            <a:r>
              <a:rPr lang="tr-TR" dirty="0" smtClean="0">
                <a:solidFill>
                  <a:srgbClr val="115964"/>
                </a:solidFill>
              </a:rPr>
              <a:t>Kişinin çevresi ile</a:t>
            </a:r>
          </a:p>
          <a:p>
            <a:pPr>
              <a:buNone/>
            </a:pPr>
            <a:r>
              <a:rPr lang="tr-TR" dirty="0" smtClean="0">
                <a:solidFill>
                  <a:srgbClr val="115964"/>
                </a:solidFill>
              </a:rPr>
              <a:t>   ilişkilerinde sorunlar</a:t>
            </a:r>
          </a:p>
          <a:p>
            <a:r>
              <a:rPr lang="tr-TR" dirty="0" smtClean="0">
                <a:solidFill>
                  <a:srgbClr val="115964"/>
                </a:solidFill>
              </a:rPr>
              <a:t>Sağlık sorunları</a:t>
            </a:r>
          </a:p>
          <a:p>
            <a:r>
              <a:rPr lang="tr-TR" dirty="0" smtClean="0">
                <a:solidFill>
                  <a:srgbClr val="115964"/>
                </a:solidFill>
              </a:rPr>
              <a:t>Zaman darlığı</a:t>
            </a:r>
          </a:p>
          <a:p>
            <a:r>
              <a:rPr lang="tr-TR" dirty="0" smtClean="0">
                <a:solidFill>
                  <a:srgbClr val="115964"/>
                </a:solidFill>
              </a:rPr>
              <a:t>Rekabet</a:t>
            </a:r>
          </a:p>
          <a:p>
            <a:endParaRPr lang="tr-TR" dirty="0"/>
          </a:p>
        </p:txBody>
      </p:sp>
      <p:pic>
        <p:nvPicPr>
          <p:cNvPr id="4" name="Picture 4" descr="http://www.cosmogirl.com/cm/cosmogirl/images/girls-bored-class-031207-240x312.jpg"/>
          <p:cNvPicPr>
            <a:picLocks noChangeAspect="1" noChangeArrowheads="1"/>
          </p:cNvPicPr>
          <p:nvPr/>
        </p:nvPicPr>
        <p:blipFill>
          <a:blip r:embed="rId2" cstate="print"/>
          <a:srcRect/>
          <a:stretch>
            <a:fillRect/>
          </a:stretch>
        </p:blipFill>
        <p:spPr bwMode="auto">
          <a:xfrm>
            <a:off x="5724128" y="1988840"/>
            <a:ext cx="2340984" cy="304328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Arial" charset="0"/>
              </a:rPr>
              <a:t>Motivasyon Teknikleri</a:t>
            </a:r>
            <a:br>
              <a:rPr lang="tr-TR" b="1" dirty="0" smtClean="0">
                <a:latin typeface="Arial" charset="0"/>
              </a:rPr>
            </a:br>
            <a:endParaRPr lang="tr-TR" dirty="0"/>
          </a:p>
        </p:txBody>
      </p:sp>
      <p:sp>
        <p:nvSpPr>
          <p:cNvPr id="3" name="2 İçerik Yer Tutucusu"/>
          <p:cNvSpPr>
            <a:spLocks noGrp="1"/>
          </p:cNvSpPr>
          <p:nvPr>
            <p:ph idx="1"/>
          </p:nvPr>
        </p:nvSpPr>
        <p:spPr/>
        <p:txBody>
          <a:bodyPr>
            <a:normAutofit fontScale="85000" lnSpcReduction="20000"/>
          </a:bodyPr>
          <a:lstStyle/>
          <a:p>
            <a:pPr>
              <a:spcBef>
                <a:spcPct val="50000"/>
              </a:spcBef>
              <a:buFontTx/>
              <a:buChar char="•"/>
            </a:pPr>
            <a:r>
              <a:rPr lang="tr-TR" dirty="0" smtClean="0"/>
              <a:t>Hayatta ne yapmak istediğinizi belirleyin. Tutkularınızı, yeteneklerinizi, kapasitenizi tanıyın.</a:t>
            </a:r>
          </a:p>
          <a:p>
            <a:pPr>
              <a:spcBef>
                <a:spcPct val="50000"/>
              </a:spcBef>
              <a:buFontTx/>
              <a:buChar char="•"/>
            </a:pPr>
            <a:r>
              <a:rPr lang="tr-TR" dirty="0" smtClean="0"/>
              <a:t>Olumsuz alışkanlıklarınızı yenmeyi öğrenin.</a:t>
            </a:r>
          </a:p>
          <a:p>
            <a:pPr>
              <a:spcBef>
                <a:spcPct val="50000"/>
              </a:spcBef>
              <a:buFontTx/>
              <a:buChar char="•"/>
            </a:pPr>
            <a:r>
              <a:rPr lang="tr-TR" dirty="0" smtClean="0"/>
              <a:t>Her gün kendinize bir hedef (parçası) belirleyin. Uzun ve kısa vadeli planlarınız olsun. Rüyalarınız ve arzularınız olsun.</a:t>
            </a:r>
          </a:p>
          <a:p>
            <a:pPr>
              <a:spcBef>
                <a:spcPct val="50000"/>
              </a:spcBef>
              <a:buFontTx/>
              <a:buChar char="•"/>
            </a:pPr>
            <a:r>
              <a:rPr lang="tr-TR" dirty="0" smtClean="0"/>
              <a:t>Kendinizi adadığınız bir işiniz ve ekibiniz olsun. Başka insanların hedeflerinin gerçekleşmesine de yardımcı olun.</a:t>
            </a:r>
          </a:p>
          <a:p>
            <a:pPr>
              <a:spcBef>
                <a:spcPct val="50000"/>
              </a:spcBef>
              <a:buFontTx/>
              <a:buChar char="•"/>
            </a:pPr>
            <a:r>
              <a:rPr lang="tr-TR" dirty="0" smtClean="0"/>
              <a:t>İş hayatınızda hiç olmaz ise %50 verimli olsun.</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Arial" charset="0"/>
              </a:rPr>
              <a:t>Motivasyon Teknikleri</a:t>
            </a:r>
            <a:br>
              <a:rPr lang="tr-TR" b="1" dirty="0" smtClean="0">
                <a:latin typeface="Arial" charset="0"/>
              </a:rPr>
            </a:br>
            <a:endParaRPr lang="tr-TR" dirty="0"/>
          </a:p>
        </p:txBody>
      </p:sp>
      <p:sp>
        <p:nvSpPr>
          <p:cNvPr id="3" name="2 İçerik Yer Tutucusu"/>
          <p:cNvSpPr>
            <a:spLocks noGrp="1"/>
          </p:cNvSpPr>
          <p:nvPr>
            <p:ph idx="1"/>
          </p:nvPr>
        </p:nvSpPr>
        <p:spPr/>
        <p:txBody>
          <a:bodyPr>
            <a:normAutofit fontScale="92500" lnSpcReduction="20000"/>
          </a:bodyPr>
          <a:lstStyle/>
          <a:p>
            <a:pPr>
              <a:buFontTx/>
              <a:buChar char="•"/>
            </a:pPr>
            <a:r>
              <a:rPr lang="tr-TR" dirty="0" smtClean="0"/>
              <a:t>Stresi atmayı, sakin düşünme ve hareket etmeyi öğrenin. Stres düşürme teknikleri öğrenin. Düğmeye ne zaman basacağınızı bilin.</a:t>
            </a:r>
          </a:p>
          <a:p>
            <a:pPr>
              <a:buFontTx/>
              <a:buChar char="•"/>
            </a:pPr>
            <a:r>
              <a:rPr lang="tr-TR" dirty="0" smtClean="0"/>
              <a:t>Her günkü hayatınız anlamlı ve neşeli olsun.</a:t>
            </a:r>
          </a:p>
          <a:p>
            <a:pPr>
              <a:buFontTx/>
              <a:buChar char="•"/>
            </a:pPr>
            <a:r>
              <a:rPr lang="tr-TR" dirty="0" smtClean="0"/>
              <a:t>İlham kaynaklarınız olsun. Hayal gücünüzü ve rüyalarınızı asla öldürmeyin. En önemli motivasyon güçleri onlardır.</a:t>
            </a:r>
          </a:p>
          <a:p>
            <a:pPr>
              <a:buFontTx/>
              <a:buChar char="•"/>
            </a:pPr>
            <a:r>
              <a:rPr lang="tr-TR" dirty="0" smtClean="0"/>
              <a:t>Hayatınızda hedef koymayı ve onlara ulaşmayı bilin.</a:t>
            </a:r>
          </a:p>
          <a:p>
            <a:pPr>
              <a:buFontTx/>
              <a:buChar char="•"/>
            </a:pPr>
            <a:r>
              <a:rPr lang="tr-TR" dirty="0" smtClean="0"/>
              <a:t>Enerji ve güç artırmayı bilin. Olumsuz havadan hemen kurtulmayı öğrenin.</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11349"/>
            <a:ext cx="8229600" cy="4525963"/>
          </a:xfrm>
        </p:spPr>
        <p:txBody>
          <a:bodyPr>
            <a:normAutofit fontScale="92500" lnSpcReduction="10000"/>
          </a:bodyPr>
          <a:lstStyle/>
          <a:p>
            <a:r>
              <a:rPr lang="tr-TR" dirty="0" smtClean="0"/>
              <a:t>Güdülenme biliş, davranışlar, çevre ve diğer kişisel etkenlerin etkileşimi sonucunda ortaya çıkmaktadır. Burada sözü edilen kişisel etkenleri dört grupta toplamak mümkündür:</a:t>
            </a:r>
          </a:p>
          <a:p>
            <a:endParaRPr lang="tr-TR" dirty="0" smtClean="0"/>
          </a:p>
          <a:p>
            <a:r>
              <a:rPr lang="tr-TR" dirty="0" smtClean="0"/>
              <a:t>1.Uyarılma</a:t>
            </a:r>
          </a:p>
          <a:p>
            <a:r>
              <a:rPr lang="tr-TR" dirty="0" smtClean="0"/>
              <a:t>2.İhtiyaçlar </a:t>
            </a:r>
          </a:p>
          <a:p>
            <a:r>
              <a:rPr lang="tr-TR" dirty="0" smtClean="0"/>
              <a:t>3.İnançlar </a:t>
            </a:r>
          </a:p>
          <a:p>
            <a:r>
              <a:rPr lang="tr-TR" dirty="0" smtClean="0"/>
              <a:t>4.Amaçlar</a:t>
            </a:r>
            <a:endParaRPr lang="tr-TR" dirty="0"/>
          </a:p>
        </p:txBody>
      </p:sp>
      <p:sp>
        <p:nvSpPr>
          <p:cNvPr id="2" name="1 Başlık"/>
          <p:cNvSpPr>
            <a:spLocks noGrp="1"/>
          </p:cNvSpPr>
          <p:nvPr>
            <p:ph type="title"/>
          </p:nvPr>
        </p:nvSpPr>
        <p:spPr/>
        <p:txBody>
          <a:bodyPr>
            <a:normAutofit fontScale="90000"/>
          </a:bodyPr>
          <a:lstStyle/>
          <a:p>
            <a:r>
              <a:rPr lang="tr-TR" dirty="0" smtClean="0">
                <a:solidFill>
                  <a:srgbClr val="00B050"/>
                </a:solidFill>
              </a:rPr>
              <a:t>GÜDÜLENMEYİ ETKİLEYEN KİŞİSEL ETKENLER</a:t>
            </a:r>
            <a:r>
              <a:rPr lang="tr-TR" sz="5400" dirty="0" smtClean="0">
                <a:solidFill>
                  <a:srgbClr val="00B050"/>
                </a:solidFill>
              </a:rPr>
              <a:t> </a:t>
            </a:r>
            <a:endParaRPr lang="tr-TR" dirty="0">
              <a:solidFill>
                <a:srgbClr val="00B050"/>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1927373"/>
            <a:ext cx="8229600" cy="4525963"/>
          </a:xfrm>
        </p:spPr>
        <p:txBody>
          <a:bodyPr/>
          <a:lstStyle/>
          <a:p>
            <a:r>
              <a:rPr lang="tr-TR" dirty="0" smtClean="0"/>
              <a:t>Genelde uyarılmışlık hali, organizmanın verimli bir öğrenme sağlayabilmesi için hazır ve tetikte bulunmasıdır. </a:t>
            </a:r>
            <a:endParaRPr lang="tr-TR" dirty="0" smtClean="0"/>
          </a:p>
          <a:p>
            <a:endParaRPr lang="tr-TR" dirty="0" smtClean="0"/>
          </a:p>
          <a:p>
            <a:r>
              <a:rPr lang="tr-TR" dirty="0" smtClean="0"/>
              <a:t>“</a:t>
            </a:r>
            <a:r>
              <a:rPr lang="tr-TR" dirty="0" smtClean="0"/>
              <a:t>canım ders çalışmak istemiyor” diyen öğrenciler aslında yeterli uyarılmışlık seviyesine ulaşamamıştır.</a:t>
            </a:r>
            <a:endParaRPr lang="tr-TR" dirty="0"/>
          </a:p>
        </p:txBody>
      </p:sp>
      <p:sp>
        <p:nvSpPr>
          <p:cNvPr id="2" name="1 Başlık"/>
          <p:cNvSpPr>
            <a:spLocks noGrp="1"/>
          </p:cNvSpPr>
          <p:nvPr>
            <p:ph type="title"/>
          </p:nvPr>
        </p:nvSpPr>
        <p:spPr/>
        <p:txBody>
          <a:bodyPr/>
          <a:lstStyle/>
          <a:p>
            <a:pPr algn="l"/>
            <a:r>
              <a:rPr lang="tr-TR" dirty="0" smtClean="0"/>
              <a:t>1.Uyarılma</a:t>
            </a:r>
            <a:endParaRPr lang="tr-TR"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783357"/>
            <a:ext cx="8229600" cy="4525963"/>
          </a:xfrm>
        </p:spPr>
        <p:txBody>
          <a:bodyPr/>
          <a:lstStyle/>
          <a:p>
            <a:r>
              <a:rPr lang="tr-TR" dirty="0" smtClean="0"/>
              <a:t>İhtiyaç arzulanan veya gerekli olan bazı şeylerin eksikliğidir</a:t>
            </a:r>
            <a:r>
              <a:rPr lang="tr-TR" dirty="0" smtClean="0"/>
              <a:t>.</a:t>
            </a:r>
          </a:p>
          <a:p>
            <a:endParaRPr lang="tr-TR" dirty="0" smtClean="0"/>
          </a:p>
          <a:p>
            <a:r>
              <a:rPr lang="tr-TR" dirty="0" smtClean="0"/>
              <a:t> </a:t>
            </a:r>
            <a:r>
              <a:rPr lang="tr-TR" dirty="0" smtClean="0"/>
              <a:t>Eksiklik algılanan ya da gerçek olabilir. </a:t>
            </a:r>
            <a:endParaRPr lang="tr-TR" dirty="0" smtClean="0"/>
          </a:p>
          <a:p>
            <a:endParaRPr lang="tr-TR" dirty="0" smtClean="0"/>
          </a:p>
          <a:p>
            <a:r>
              <a:rPr lang="tr-TR" dirty="0" smtClean="0"/>
              <a:t>İhtiyaçlar </a:t>
            </a:r>
            <a:r>
              <a:rPr lang="tr-TR" dirty="0" smtClean="0"/>
              <a:t>basit ve somut olabileceği gibi karmaşık ve soyut da olabilir.</a:t>
            </a:r>
            <a:endParaRPr lang="tr-TR" dirty="0"/>
          </a:p>
        </p:txBody>
      </p:sp>
      <p:sp>
        <p:nvSpPr>
          <p:cNvPr id="2" name="1 Başlık"/>
          <p:cNvSpPr>
            <a:spLocks noGrp="1"/>
          </p:cNvSpPr>
          <p:nvPr>
            <p:ph type="title"/>
          </p:nvPr>
        </p:nvSpPr>
        <p:spPr/>
        <p:txBody>
          <a:bodyPr/>
          <a:lstStyle/>
          <a:p>
            <a:pPr algn="l"/>
            <a:r>
              <a:rPr lang="tr-TR" dirty="0" smtClean="0"/>
              <a:t>2.İhtiyaçlar</a:t>
            </a:r>
            <a:endParaRPr lang="tr-TR"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Kişilerin güdülenmesini etkileyen üçüncü kişisel faktör, onların inançlarıdır. </a:t>
            </a:r>
            <a:endParaRPr lang="tr-TR" dirty="0" smtClean="0"/>
          </a:p>
          <a:p>
            <a:endParaRPr lang="tr-TR" dirty="0" smtClean="0"/>
          </a:p>
          <a:p>
            <a:r>
              <a:rPr lang="tr-TR" dirty="0" smtClean="0"/>
              <a:t>Bazı </a:t>
            </a:r>
            <a:r>
              <a:rPr lang="tr-TR" dirty="0" smtClean="0"/>
              <a:t>araştırma bulguları, yeteneklerin kararlı ve denetlenemez olduğunu ifade ederken,bazı görüşler de yeteneklerin çabayla geliştirilebileceğini ifade etmektedir.</a:t>
            </a:r>
            <a:endParaRPr lang="tr-TR" dirty="0"/>
          </a:p>
        </p:txBody>
      </p:sp>
      <p:sp>
        <p:nvSpPr>
          <p:cNvPr id="2" name="1 Başlık"/>
          <p:cNvSpPr>
            <a:spLocks noGrp="1"/>
          </p:cNvSpPr>
          <p:nvPr>
            <p:ph type="title"/>
          </p:nvPr>
        </p:nvSpPr>
        <p:spPr/>
        <p:txBody>
          <a:bodyPr/>
          <a:lstStyle/>
          <a:p>
            <a:pPr algn="l"/>
            <a:r>
              <a:rPr lang="tr-TR" dirty="0" smtClean="0"/>
              <a:t>3.İnançlar</a:t>
            </a:r>
            <a:endParaRPr lang="tr-TR"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Öğrencilerin derslerle ilgili amaçları, onların güdülenme düzeylerini etkilemektedir. </a:t>
            </a:r>
            <a:endParaRPr lang="tr-TR" dirty="0" smtClean="0"/>
          </a:p>
          <a:p>
            <a:endParaRPr lang="tr-TR" dirty="0" smtClean="0"/>
          </a:p>
          <a:p>
            <a:r>
              <a:rPr lang="tr-TR" dirty="0" smtClean="0"/>
              <a:t>Öğretmenler </a:t>
            </a:r>
            <a:r>
              <a:rPr lang="tr-TR" dirty="0" smtClean="0"/>
              <a:t>öğrencilerin amaçlarına bakarak onların güdülenme düzeyleri ve amaçlarının gerçekleşme düzeyleri hakkında değerlendirme yapabilirler.</a:t>
            </a:r>
            <a:endParaRPr lang="tr-TR" dirty="0"/>
          </a:p>
        </p:txBody>
      </p:sp>
      <p:sp>
        <p:nvSpPr>
          <p:cNvPr id="2" name="1 Başlık"/>
          <p:cNvSpPr>
            <a:spLocks noGrp="1"/>
          </p:cNvSpPr>
          <p:nvPr>
            <p:ph type="title"/>
          </p:nvPr>
        </p:nvSpPr>
        <p:spPr/>
        <p:txBody>
          <a:bodyPr/>
          <a:lstStyle/>
          <a:p>
            <a:pPr algn="l"/>
            <a:r>
              <a:rPr lang="tr-TR" dirty="0" smtClean="0"/>
              <a:t>4.Amaçlar</a:t>
            </a:r>
            <a:endParaRPr lang="tr-TR"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lnSpcReduction="10000"/>
          </a:bodyPr>
          <a:lstStyle/>
          <a:p>
            <a:pPr>
              <a:lnSpc>
                <a:spcPct val="80000"/>
              </a:lnSpc>
            </a:pPr>
            <a:r>
              <a:rPr lang="tr-TR" sz="3600" b="1" i="1" dirty="0" smtClean="0"/>
              <a:t>Hedefleriniz sizi amaçlarınıza, yani sonuca götürür. Bir şeyi başarmak için ortada gözle görülür bir hedef olmalıdır.</a:t>
            </a:r>
            <a:endParaRPr lang="tr-TR" sz="3600" dirty="0" smtClean="0"/>
          </a:p>
          <a:p>
            <a:pPr>
              <a:lnSpc>
                <a:spcPct val="80000"/>
              </a:lnSpc>
            </a:pPr>
            <a:r>
              <a:rPr lang="tr-TR" sz="3600" dirty="0" smtClean="0"/>
              <a:t>   </a:t>
            </a:r>
            <a:r>
              <a:rPr lang="tr-TR" dirty="0" smtClean="0"/>
              <a:t>4 temmuz 1952 günü 34 yaşında bir kadın pasifik okyanusuna dalarak Kaliforniya ya doğru yüzmeye başladı.Eğer başarılı olursa bunu yapan ilk kadın olacaktı.O sabah su vücudu uyuşturacak kadar soğuktu ve sis o kadar yoğundu ki beraberindeki tekneleri güçlükle seçebiliyordu.Köpek balıklarına ve dondurucu soğuğa hiç aldırış etmeden 15 saat yüzdü.Kıyıya yarım mil kala kendisini sudan çıkmalarını istedi,azimli yüzücü bunun nedenini şöyle açıkladı:”Karayı görebilseydim başarabilirdim…” vazgeçmesinin nedeni ne soğuk nede yorgunluktu….Tek neden sis yüzünden karayı görememekti.</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00200"/>
            <a:ext cx="9144000" cy="4525963"/>
          </a:xfrm>
        </p:spPr>
        <p:txBody>
          <a:bodyPr>
            <a:normAutofit fontScale="92500"/>
          </a:bodyPr>
          <a:lstStyle/>
          <a:p>
            <a:r>
              <a:rPr lang="tr-TR" dirty="0" smtClean="0"/>
              <a:t>AMAÇ  sahibi olmak,bir kıza aşık olmaya benzer</a:t>
            </a:r>
            <a:r>
              <a:rPr lang="tr-TR" dirty="0" smtClean="0"/>
              <a:t>.</a:t>
            </a:r>
          </a:p>
          <a:p>
            <a:endParaRPr lang="tr-TR" dirty="0" smtClean="0"/>
          </a:p>
          <a:p>
            <a:r>
              <a:rPr lang="tr-TR" dirty="0" smtClean="0"/>
              <a:t>Sürekli </a:t>
            </a:r>
            <a:r>
              <a:rPr lang="tr-TR" dirty="0" smtClean="0"/>
              <a:t>onu düşünür, hayallere dalar geceleri uyuyamayız</a:t>
            </a:r>
            <a:r>
              <a:rPr lang="tr-TR" dirty="0" smtClean="0"/>
              <a:t>.</a:t>
            </a:r>
          </a:p>
          <a:p>
            <a:endParaRPr lang="tr-TR" dirty="0" smtClean="0"/>
          </a:p>
          <a:p>
            <a:r>
              <a:rPr lang="tr-TR" dirty="0" smtClean="0"/>
              <a:t>Sebebini </a:t>
            </a:r>
            <a:r>
              <a:rPr lang="tr-TR" dirty="0" smtClean="0"/>
              <a:t>bilmediğimiz pek çok davranışlar gösteririz. Eğer biz de amacımıza aşık olup, onun için </a:t>
            </a:r>
            <a:r>
              <a:rPr lang="tr-TR" dirty="0" smtClean="0"/>
              <a:t>gerekenleri yaparsak </a:t>
            </a:r>
            <a:r>
              <a:rPr lang="tr-TR" dirty="0" smtClean="0"/>
              <a:t>hedef hayal olmaktan çıkacaktır</a:t>
            </a:r>
            <a:r>
              <a:rPr lang="tr-TR" sz="4000" dirty="0" smtClean="0"/>
              <a:t>.</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NEDEN AMAÇLARIMIZA ULAŞAMIYORUZ </a:t>
            </a:r>
            <a:r>
              <a:rPr lang="tr-TR" dirty="0" smtClean="0"/>
              <a:t>?</a:t>
            </a:r>
            <a:endParaRPr lang="tr-TR" dirty="0"/>
          </a:p>
        </p:txBody>
      </p:sp>
      <p:sp>
        <p:nvSpPr>
          <p:cNvPr id="3" name="2 İçerik Yer Tutucusu"/>
          <p:cNvSpPr>
            <a:spLocks noGrp="1"/>
          </p:cNvSpPr>
          <p:nvPr>
            <p:ph idx="1"/>
          </p:nvPr>
        </p:nvSpPr>
        <p:spPr>
          <a:xfrm>
            <a:off x="0" y="1600200"/>
            <a:ext cx="9144000" cy="4525963"/>
          </a:xfrm>
        </p:spPr>
        <p:txBody>
          <a:bodyPr>
            <a:normAutofit fontScale="92500" lnSpcReduction="20000"/>
          </a:bodyPr>
          <a:lstStyle/>
          <a:p>
            <a:r>
              <a:rPr lang="tr-TR" b="1" dirty="0" smtClean="0"/>
              <a:t>Amaçlarımızı hissetmek ve onu hayalden de olsa doyasıya yaşamak için sıçramalıyız.</a:t>
            </a:r>
          </a:p>
          <a:p>
            <a:r>
              <a:rPr lang="tr-TR" b="1" dirty="0" smtClean="0"/>
              <a:t>Sıçrayamamamızın sebebi,bahanelerdir</a:t>
            </a:r>
            <a:r>
              <a:rPr lang="tr-TR" b="1" dirty="0" smtClean="0"/>
              <a:t>.</a:t>
            </a:r>
          </a:p>
          <a:p>
            <a:pPr>
              <a:lnSpc>
                <a:spcPct val="90000"/>
              </a:lnSpc>
              <a:buFontTx/>
              <a:buChar char="•"/>
            </a:pPr>
            <a:r>
              <a:rPr lang="tr-TR" dirty="0" smtClean="0">
                <a:solidFill>
                  <a:srgbClr val="000000"/>
                </a:solidFill>
              </a:rPr>
              <a:t>Sürekli bahaneler yüzünden amaçlarımızı belirleyemiyor ve planlar yapamıyoruz.</a:t>
            </a:r>
          </a:p>
          <a:p>
            <a:pPr>
              <a:lnSpc>
                <a:spcPct val="90000"/>
              </a:lnSpc>
              <a:buFontTx/>
              <a:buChar char="•"/>
            </a:pPr>
            <a:r>
              <a:rPr lang="tr-TR" dirty="0" smtClean="0">
                <a:solidFill>
                  <a:srgbClr val="000000"/>
                </a:solidFill>
              </a:rPr>
              <a:t>Ayrıca çalışmalarımıza odaklanamıyoruz ve konsantrasyon sağlayamıyoruz.</a:t>
            </a:r>
          </a:p>
          <a:p>
            <a:pPr>
              <a:lnSpc>
                <a:spcPct val="90000"/>
              </a:lnSpc>
              <a:buFontTx/>
              <a:buChar char="•"/>
            </a:pPr>
            <a:r>
              <a:rPr lang="tr-TR" dirty="0" smtClean="0">
                <a:solidFill>
                  <a:srgbClr val="000000"/>
                </a:solidFill>
              </a:rPr>
              <a:t>Kendimizi sınırlayan inançlar; bilinçaltımızda yoğunlaşır.Aslında bunların çoğu gerçek değildir.Kendimize olan inancımız bize gerçek başarıyı verecektir.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1363662"/>
          </a:xfrm>
        </p:spPr>
        <p:txBody>
          <a:bodyPr/>
          <a:lstStyle/>
          <a:p>
            <a:pPr eaLnBrk="1" fontAlgn="auto" hangingPunct="1">
              <a:spcAft>
                <a:spcPts val="0"/>
              </a:spcAft>
              <a:defRPr/>
            </a:pPr>
            <a:endParaRPr lang="tr-TR"/>
          </a:p>
        </p:txBody>
      </p:sp>
      <p:sp>
        <p:nvSpPr>
          <p:cNvPr id="54275" name="Text Placeholder 2"/>
          <p:cNvSpPr>
            <a:spLocks noGrp="1"/>
          </p:cNvSpPr>
          <p:nvPr>
            <p:ph type="body" idx="1"/>
          </p:nvPr>
        </p:nvSpPr>
        <p:spPr>
          <a:xfrm>
            <a:off x="530225" y="2705100"/>
            <a:ext cx="7772400" cy="1509713"/>
          </a:xfrm>
        </p:spPr>
        <p:txBody>
          <a:bodyPr/>
          <a:lstStyle/>
          <a:p>
            <a:pPr eaLnBrk="1" hangingPunct="1"/>
            <a:endParaRPr lang="en-US" smtClean="0"/>
          </a:p>
        </p:txBody>
      </p:sp>
      <p:sp>
        <p:nvSpPr>
          <p:cNvPr id="5" name="Slide Number Placeholder 4"/>
          <p:cNvSpPr>
            <a:spLocks noGrp="1"/>
          </p:cNvSpPr>
          <p:nvPr>
            <p:ph type="sldNum" sz="quarter" idx="12"/>
          </p:nvPr>
        </p:nvSpPr>
        <p:spPr/>
        <p:txBody>
          <a:bodyPr/>
          <a:lstStyle/>
          <a:p>
            <a:pPr>
              <a:defRPr/>
            </a:pPr>
            <a:fld id="{689B16CD-B8CB-4496-81D3-1EEF67071531}" type="slidenum">
              <a:rPr lang="tr-TR"/>
              <a:pPr>
                <a:defRPr/>
              </a:pPr>
              <a:t>41</a:t>
            </a:fld>
            <a:endParaRPr lang="tr-TR"/>
          </a:p>
        </p:txBody>
      </p:sp>
      <p:pic>
        <p:nvPicPr>
          <p:cNvPr id="54277" name="Picture 2"/>
          <p:cNvPicPr>
            <a:picLocks noChangeAspect="1" noChangeArrowheads="1"/>
          </p:cNvPicPr>
          <p:nvPr/>
        </p:nvPicPr>
        <p:blipFill>
          <a:blip r:embed="rId2"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1363662"/>
          </a:xfrm>
        </p:spPr>
        <p:txBody>
          <a:bodyPr/>
          <a:lstStyle/>
          <a:p>
            <a:pPr eaLnBrk="1" fontAlgn="auto" hangingPunct="1">
              <a:spcAft>
                <a:spcPts val="0"/>
              </a:spcAft>
              <a:defRPr/>
            </a:pPr>
            <a:endParaRPr lang="tr-TR"/>
          </a:p>
        </p:txBody>
      </p:sp>
      <p:sp>
        <p:nvSpPr>
          <p:cNvPr id="55299" name="Text Placeholder 2"/>
          <p:cNvSpPr>
            <a:spLocks noGrp="1"/>
          </p:cNvSpPr>
          <p:nvPr>
            <p:ph type="body" idx="1"/>
          </p:nvPr>
        </p:nvSpPr>
        <p:spPr>
          <a:xfrm>
            <a:off x="530225" y="2705100"/>
            <a:ext cx="7772400" cy="1509713"/>
          </a:xfrm>
        </p:spPr>
        <p:txBody>
          <a:bodyPr/>
          <a:lstStyle/>
          <a:p>
            <a:pPr eaLnBrk="1" hangingPunct="1"/>
            <a:endParaRPr lang="en-US" smtClean="0"/>
          </a:p>
        </p:txBody>
      </p:sp>
      <p:sp>
        <p:nvSpPr>
          <p:cNvPr id="5" name="Slide Number Placeholder 4"/>
          <p:cNvSpPr>
            <a:spLocks noGrp="1"/>
          </p:cNvSpPr>
          <p:nvPr>
            <p:ph type="sldNum" sz="quarter" idx="12"/>
          </p:nvPr>
        </p:nvSpPr>
        <p:spPr/>
        <p:txBody>
          <a:bodyPr/>
          <a:lstStyle/>
          <a:p>
            <a:pPr>
              <a:defRPr/>
            </a:pPr>
            <a:fld id="{5AFE1FC1-E2E6-4BA7-8F45-0497DEEE079E}" type="slidenum">
              <a:rPr lang="tr-TR"/>
              <a:pPr>
                <a:defRPr/>
              </a:pPr>
              <a:t>44</a:t>
            </a:fld>
            <a:endParaRPr lang="tr-TR"/>
          </a:p>
        </p:txBody>
      </p:sp>
      <p:pic>
        <p:nvPicPr>
          <p:cNvPr id="55301" name="Picture 2"/>
          <p:cNvPicPr>
            <a:picLocks noChangeAspect="1" noChangeArrowheads="1"/>
          </p:cNvPicPr>
          <p:nvPr/>
        </p:nvPicPr>
        <p:blipFill>
          <a:blip r:embed="rId2"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1363662"/>
          </a:xfrm>
        </p:spPr>
        <p:txBody>
          <a:bodyPr/>
          <a:lstStyle/>
          <a:p>
            <a:pPr eaLnBrk="1" fontAlgn="auto" hangingPunct="1">
              <a:spcAft>
                <a:spcPts val="0"/>
              </a:spcAft>
              <a:defRPr/>
            </a:pPr>
            <a:endParaRPr lang="tr-TR"/>
          </a:p>
        </p:txBody>
      </p:sp>
      <p:sp>
        <p:nvSpPr>
          <p:cNvPr id="57347" name="Text Placeholder 2"/>
          <p:cNvSpPr>
            <a:spLocks noGrp="1"/>
          </p:cNvSpPr>
          <p:nvPr>
            <p:ph type="body" idx="1"/>
          </p:nvPr>
        </p:nvSpPr>
        <p:spPr>
          <a:xfrm>
            <a:off x="530225" y="2705100"/>
            <a:ext cx="7772400" cy="1509713"/>
          </a:xfrm>
        </p:spPr>
        <p:txBody>
          <a:bodyPr/>
          <a:lstStyle/>
          <a:p>
            <a:pPr eaLnBrk="1" hangingPunct="1"/>
            <a:endParaRPr lang="en-US" smtClean="0"/>
          </a:p>
        </p:txBody>
      </p:sp>
      <p:sp>
        <p:nvSpPr>
          <p:cNvPr id="5" name="Slide Number Placeholder 4"/>
          <p:cNvSpPr>
            <a:spLocks noGrp="1"/>
          </p:cNvSpPr>
          <p:nvPr>
            <p:ph type="sldNum" sz="quarter" idx="12"/>
          </p:nvPr>
        </p:nvSpPr>
        <p:spPr/>
        <p:txBody>
          <a:bodyPr/>
          <a:lstStyle/>
          <a:p>
            <a:pPr>
              <a:defRPr/>
            </a:pPr>
            <a:fld id="{16BF4B9E-2BCF-43F8-8087-D36146DD77DE}" type="slidenum">
              <a:rPr lang="tr-TR"/>
              <a:pPr>
                <a:defRPr/>
              </a:pPr>
              <a:t>45</a:t>
            </a:fld>
            <a:endParaRPr lang="tr-TR"/>
          </a:p>
        </p:txBody>
      </p:sp>
      <p:pic>
        <p:nvPicPr>
          <p:cNvPr id="57349" name="Picture 2"/>
          <p:cNvPicPr>
            <a:picLocks noChangeAspect="1" noChangeArrowheads="1"/>
          </p:cNvPicPr>
          <p:nvPr/>
        </p:nvPicPr>
        <p:blipFill>
          <a:blip r:embed="rId2"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cover dir="rd"/>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TotalTime>
  <Words>1445</Words>
  <Application>Microsoft Office PowerPoint</Application>
  <PresentationFormat>Ekran Gösterisi (4:3)</PresentationFormat>
  <Paragraphs>187</Paragraphs>
  <Slides>45</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45</vt:i4>
      </vt:variant>
    </vt:vector>
  </HeadingPairs>
  <TitlesOfParts>
    <vt:vector size="47" baseType="lpstr">
      <vt:lpstr>Ofis Teması</vt:lpstr>
      <vt:lpstr>Microsoft Clip Gallery</vt:lpstr>
      <vt:lpstr>MOTİVASYON</vt:lpstr>
      <vt:lpstr>Slayt 2</vt:lpstr>
      <vt:lpstr>Slayt 3</vt:lpstr>
      <vt:lpstr>GÜDÜ</vt:lpstr>
      <vt:lpstr>DÜRTÜ-İHTİYAÇ</vt:lpstr>
      <vt:lpstr>Slayt 6</vt:lpstr>
      <vt:lpstr>Slayt 7</vt:lpstr>
      <vt:lpstr>Motivasyon türleri</vt:lpstr>
      <vt:lpstr>İçsel Motivasyon</vt:lpstr>
      <vt:lpstr>İçsel Motivasyonu Destekleyici Etmenler</vt:lpstr>
      <vt:lpstr>Dışsal Motivasyon</vt:lpstr>
      <vt:lpstr>Dışsal Motivasyonu Destekleyici Etmenler</vt:lpstr>
      <vt:lpstr>Birincil ve İkincil Güdüler</vt:lpstr>
      <vt:lpstr>Durumluk Ve Sürekli Güdüler </vt:lpstr>
      <vt:lpstr>Slayt 15</vt:lpstr>
      <vt:lpstr>Slayt 16</vt:lpstr>
      <vt:lpstr>Slayt 17</vt:lpstr>
      <vt:lpstr>Slayt 18</vt:lpstr>
      <vt:lpstr>Slayt 19</vt:lpstr>
      <vt:lpstr>Slayt 20</vt:lpstr>
      <vt:lpstr>Davranışçı yaklaşım </vt:lpstr>
      <vt:lpstr>Slayt 22</vt:lpstr>
      <vt:lpstr>Slayt 23</vt:lpstr>
      <vt:lpstr>Bilişsel yaklaşım</vt:lpstr>
      <vt:lpstr>Sosyal Öğrenme Yaklaşımı </vt:lpstr>
      <vt:lpstr>Maslow’un ihtiyaçlar hiyerarşisi</vt:lpstr>
      <vt:lpstr>Slayt 27</vt:lpstr>
      <vt:lpstr>VROOM’UN BEKLENTİ  KURAMI</vt:lpstr>
      <vt:lpstr>EŞİTLİK  TEORİSİ</vt:lpstr>
      <vt:lpstr>Motivasyonu neler bozar?</vt:lpstr>
      <vt:lpstr>Motivasyon Teknikleri </vt:lpstr>
      <vt:lpstr>Motivasyon Teknikleri </vt:lpstr>
      <vt:lpstr>GÜDÜLENMEYİ ETKİLEYEN KİŞİSEL ETKENLER </vt:lpstr>
      <vt:lpstr>1.Uyarılma</vt:lpstr>
      <vt:lpstr>2.İhtiyaçlar</vt:lpstr>
      <vt:lpstr>3.İnançlar</vt:lpstr>
      <vt:lpstr>4.Amaçlar</vt:lpstr>
      <vt:lpstr>Slayt 38</vt:lpstr>
      <vt:lpstr>Slayt 39</vt:lpstr>
      <vt:lpstr>NEDEN AMAÇLARIMIZA ULAŞAMIYORUZ ?</vt:lpstr>
      <vt:lpstr>Slayt 41</vt:lpstr>
      <vt:lpstr>Slayt 42</vt:lpstr>
      <vt:lpstr>Slayt 43</vt:lpstr>
      <vt:lpstr>Slayt 44</vt:lpstr>
      <vt:lpstr>Slayt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Arge</dc:creator>
  <cp:lastModifiedBy>Arge</cp:lastModifiedBy>
  <cp:revision>31</cp:revision>
  <dcterms:created xsi:type="dcterms:W3CDTF">2011-01-05T12:35:22Z</dcterms:created>
  <dcterms:modified xsi:type="dcterms:W3CDTF">2011-01-06T15:00:08Z</dcterms:modified>
</cp:coreProperties>
</file>